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Lst>
  <p:notesMasterIdLst>
    <p:notesMasterId r:id="rId9"/>
  </p:notesMasterIdLst>
  <p:sldSz cx="12192000" cy="6858000"/>
  <p:notesSz cx="6858000" cy="12192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notesMaster" Target="notesMasters/notesMaster1.xml"/><Relationship Id="rId10" Type="http://schemas.openxmlformats.org/officeDocument/2006/relationships/presProps" Target="presProps.xml"/><Relationship Id="rId11" Type="http://schemas.openxmlformats.org/officeDocument/2006/relationships/viewProps" Target="viewProps.xml"/><Relationship Id="rId12" Type="http://schemas.openxmlformats.org/officeDocument/2006/relationships/theme" Target="theme/theme1.xml"/><Relationship Id="rId13"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08111D"/>
        </a:solidFill>
      </p:bgPr>
    </p:bg>
    <p:spTree>
      <p:nvGrpSpPr>
        <p:cNvPr id="1" name=""/>
        <p:cNvGrpSpPr/>
        <p:nvPr/>
      </p:nvGrpSpPr>
      <p:grpSpPr>
        <a:xfrm>
          <a:off x="0" y="0"/>
          <a:ext cx="0" cy="0"/>
          <a:chOff x="0" y="0"/>
          <a:chExt cx="0" cy="0"/>
        </a:xfrm>
      </p:grpSpPr>
      <p:sp>
        <p:nvSpPr>
          <p:cNvPr id="2" name="Shape 0"/>
          <p:cNvSpPr/>
          <p:nvPr/>
        </p:nvSpPr>
        <p:spPr>
          <a:xfrm>
            <a:off x="0" y="0"/>
            <a:ext cx="12188952" cy="6858000"/>
          </a:xfrm>
          <a:prstGeom prst="rect">
            <a:avLst/>
          </a:prstGeom>
          <a:solidFill>
            <a:srgbClr val="08111D"/>
          </a:solidFill>
          <a:ln w="12700">
            <a:solidFill>
              <a:srgbClr val="08111D">
                <a:alpha val="0"/>
              </a:srgbClr>
            </a:solidFill>
            <a:prstDash val="solid"/>
          </a:ln>
        </p:spPr>
      </p:sp>
      <p:sp>
        <p:nvSpPr>
          <p:cNvPr id="3" name="Shape 1"/>
          <p:cNvSpPr/>
          <p:nvPr/>
        </p:nvSpPr>
        <p:spPr>
          <a:xfrm>
            <a:off x="566928" y="749808"/>
            <a:ext cx="182880" cy="2103120"/>
          </a:xfrm>
          <a:prstGeom prst="rect">
            <a:avLst/>
          </a:prstGeom>
          <a:solidFill>
            <a:srgbClr val="4CC9F0"/>
          </a:solidFill>
          <a:ln w="12700">
            <a:solidFill>
              <a:srgbClr val="4CC9F0">
                <a:alpha val="0"/>
              </a:srgbClr>
            </a:solidFill>
            <a:prstDash val="solid"/>
          </a:ln>
        </p:spPr>
      </p:sp>
      <p:sp>
        <p:nvSpPr>
          <p:cNvPr id="4" name="Text 2"/>
          <p:cNvSpPr/>
          <p:nvPr/>
        </p:nvSpPr>
        <p:spPr>
          <a:xfrm>
            <a:off x="932688" y="804672"/>
            <a:ext cx="8961120" cy="1170432"/>
          </a:xfrm>
          <a:prstGeom prst="rect">
            <a:avLst/>
          </a:prstGeom>
          <a:noFill/>
          <a:ln/>
        </p:spPr>
        <p:txBody>
          <a:bodyPr wrap="square" lIns="0" tIns="0" rIns="0" bIns="0" rtlCol="0" anchor="ctr"/>
          <a:lstStyle/>
          <a:p>
            <a:pPr indent="0" marL="0">
              <a:buNone/>
            </a:pPr>
            <a:r>
              <a:rPr lang="en-US" sz="2600" b="1" dirty="0">
                <a:solidFill>
                  <a:srgbClr val="F8FBFF"/>
                </a:solidFill>
                <a:latin typeface="Aptos Display" pitchFamily="34" charset="0"/>
                <a:ea typeface="Aptos Display" pitchFamily="34" charset="-122"/>
                <a:cs typeface="Aptos Display" pitchFamily="34" charset="-120"/>
              </a:rPr>
              <a:t>English (UK) new energy partner presentation for enterprise teams</a:t>
            </a:r>
            <a:endParaRPr lang="en-US" sz="2600" dirty="0"/>
          </a:p>
        </p:txBody>
      </p:sp>
      <p:sp>
        <p:nvSpPr>
          <p:cNvPr id="5" name="Text 3"/>
          <p:cNvSpPr/>
          <p:nvPr/>
        </p:nvSpPr>
        <p:spPr>
          <a:xfrm>
            <a:off x="950976" y="2084832"/>
            <a:ext cx="7863840" cy="566928"/>
          </a:xfrm>
          <a:prstGeom prst="rect">
            <a:avLst/>
          </a:prstGeom>
          <a:noFill/>
          <a:ln/>
        </p:spPr>
        <p:txBody>
          <a:bodyPr wrap="square" lIns="0" tIns="0" rIns="0" bIns="0" rtlCol="0" anchor="ctr"/>
          <a:lstStyle/>
          <a:p>
            <a:pPr indent="0" marL="0">
              <a:buNone/>
            </a:pPr>
            <a:r>
              <a:rPr lang="en-US" sz="1300" dirty="0">
                <a:solidFill>
                  <a:srgbClr val="A6BDD2"/>
                </a:solidFill>
                <a:latin typeface="Aptos" pitchFamily="34" charset="0"/>
                <a:ea typeface="Aptos" pitchFamily="34" charset="-122"/>
                <a:cs typeface="Aptos" pitchFamily="34" charset="-120"/>
              </a:rPr>
              <a:t>Generated from the active 秒搭 conversation</a:t>
            </a:r>
            <a:endParaRPr lang="en-US" sz="1300" dirty="0"/>
          </a:p>
        </p:txBody>
      </p:sp>
      <p:sp>
        <p:nvSpPr>
          <p:cNvPr id="6" name="Text 4"/>
          <p:cNvSpPr/>
          <p:nvPr/>
        </p:nvSpPr>
        <p:spPr>
          <a:xfrm>
            <a:off x="950976" y="5230368"/>
            <a:ext cx="6035040" cy="347472"/>
          </a:xfrm>
          <a:prstGeom prst="rect">
            <a:avLst/>
          </a:prstGeom>
          <a:noFill/>
          <a:ln/>
        </p:spPr>
        <p:txBody>
          <a:bodyPr wrap="square" lIns="0" tIns="0" rIns="0" bIns="0" rtlCol="0" anchor="ctr"/>
          <a:lstStyle/>
          <a:p>
            <a:pPr indent="0" marL="0">
              <a:buNone/>
            </a:pPr>
            <a:r>
              <a:rPr lang="en-US" sz="1100" dirty="0">
                <a:solidFill>
                  <a:srgbClr val="7FDBFF"/>
                </a:solidFill>
                <a:latin typeface="Aptos" pitchFamily="34" charset="0"/>
                <a:ea typeface="Aptos" pitchFamily="34" charset="-122"/>
                <a:cs typeface="Aptos" pitchFamily="34" charset="-120"/>
              </a:rPr>
              <a:t>Objective: Turn the current conversation into a structured presentation artifact</a:t>
            </a:r>
            <a:endParaRPr lang="en-US" sz="1100" dirty="0"/>
          </a:p>
        </p:txBody>
      </p:sp>
      <p:sp>
        <p:nvSpPr>
          <p:cNvPr id="7" name="Text 5"/>
          <p:cNvSpPr/>
          <p:nvPr/>
        </p:nvSpPr>
        <p:spPr>
          <a:xfrm>
            <a:off x="950976" y="5760720"/>
            <a:ext cx="4389120" cy="219456"/>
          </a:xfrm>
          <a:prstGeom prst="rect">
            <a:avLst/>
          </a:prstGeom>
          <a:noFill/>
          <a:ln/>
        </p:spPr>
        <p:txBody>
          <a:bodyPr wrap="square" lIns="0" tIns="0" rIns="0" bIns="0" rtlCol="0" anchor="ctr"/>
          <a:lstStyle/>
          <a:p>
            <a:pPr indent="0" marL="0">
              <a:buNone/>
            </a:pPr>
            <a:r>
              <a:rPr lang="en-US" sz="1000" dirty="0">
                <a:solidFill>
                  <a:srgbClr val="7D93A8"/>
                </a:solidFill>
                <a:latin typeface="Aptos" pitchFamily="34" charset="0"/>
                <a:ea typeface="Aptos" pitchFamily="34" charset="-122"/>
                <a:cs typeface="Aptos" pitchFamily="34" charset="-120"/>
              </a:rPr>
              <a:t>Generated by 秒搭</a:t>
            </a:r>
            <a:endParaRPr lang="en-US" sz="10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5F9FC"/>
        </a:solidFill>
      </p:bgPr>
    </p:bg>
    <p:spTree>
      <p:nvGrpSpPr>
        <p:cNvPr id="1" name=""/>
        <p:cNvGrpSpPr/>
        <p:nvPr/>
      </p:nvGrpSpPr>
      <p:grpSpPr>
        <a:xfrm>
          <a:off x="0" y="0"/>
          <a:ext cx="0" cy="0"/>
          <a:chOff x="0" y="0"/>
          <a:chExt cx="0" cy="0"/>
        </a:xfrm>
      </p:grpSpPr>
      <p:sp>
        <p:nvSpPr>
          <p:cNvPr id="2" name="Shape 0"/>
          <p:cNvSpPr/>
          <p:nvPr/>
        </p:nvSpPr>
        <p:spPr>
          <a:xfrm>
            <a:off x="0" y="0"/>
            <a:ext cx="12188952" cy="310896"/>
          </a:xfrm>
          <a:prstGeom prst="rect">
            <a:avLst/>
          </a:prstGeom>
          <a:solidFill>
            <a:srgbClr val="12263A"/>
          </a:solidFill>
          <a:ln w="12700">
            <a:solidFill>
              <a:srgbClr val="0B1220">
                <a:alpha val="0"/>
              </a:srgbClr>
            </a:solidFill>
            <a:prstDash val="solid"/>
          </a:ln>
        </p:spPr>
      </p:sp>
      <p:sp>
        <p:nvSpPr>
          <p:cNvPr id="3" name="Text 1"/>
          <p:cNvSpPr/>
          <p:nvPr/>
        </p:nvSpPr>
        <p:spPr>
          <a:xfrm>
            <a:off x="457200" y="82296"/>
            <a:ext cx="3108960" cy="146304"/>
          </a:xfrm>
          <a:prstGeom prst="rect">
            <a:avLst/>
          </a:prstGeom>
          <a:noFill/>
          <a:ln/>
        </p:spPr>
        <p:txBody>
          <a:bodyPr wrap="square" lIns="0" tIns="0" rIns="0" bIns="0" rtlCol="0" anchor="ctr"/>
          <a:lstStyle/>
          <a:p>
            <a:pPr indent="0" marL="0">
              <a:buNone/>
            </a:pPr>
            <a:r>
              <a:rPr lang="en-US" sz="1000" b="1" dirty="0">
                <a:solidFill>
                  <a:srgbClr val="D6E6F2"/>
                </a:solidFill>
                <a:latin typeface="Aptos" pitchFamily="34" charset="0"/>
                <a:ea typeface="Aptos" pitchFamily="34" charset="-122"/>
                <a:cs typeface="Aptos" pitchFamily="34" charset="-120"/>
              </a:rPr>
              <a:t>秒搭 · Slide 1</a:t>
            </a:r>
            <a:endParaRPr lang="en-US" sz="1000" dirty="0"/>
          </a:p>
        </p:txBody>
      </p:sp>
      <p:sp>
        <p:nvSpPr>
          <p:cNvPr id="4" name="Text 2"/>
          <p:cNvSpPr/>
          <p:nvPr/>
        </p:nvSpPr>
        <p:spPr>
          <a:xfrm>
            <a:off x="603504" y="658368"/>
            <a:ext cx="10607040" cy="658368"/>
          </a:xfrm>
          <a:prstGeom prst="rect">
            <a:avLst/>
          </a:prstGeom>
          <a:noFill/>
          <a:ln/>
        </p:spPr>
        <p:txBody>
          <a:bodyPr wrap="square" lIns="0" tIns="0" rIns="0" bIns="0" rtlCol="0" anchor="ctr"/>
          <a:lstStyle/>
          <a:p>
            <a:pPr indent="0" marL="0">
              <a:buNone/>
            </a:pPr>
            <a:r>
              <a:rPr lang="en-US" sz="2200" b="1" dirty="0">
                <a:solidFill>
                  <a:srgbClr val="11263B"/>
                </a:solidFill>
                <a:latin typeface="Aptos Display" pitchFamily="34" charset="0"/>
                <a:ea typeface="Aptos Display" pitchFamily="34" charset="-122"/>
                <a:cs typeface="Aptos Display" pitchFamily="34" charset="-120"/>
              </a:rPr>
              <a:t>English (UK) new energy partner presentation for enterprise teams</a:t>
            </a:r>
            <a:endParaRPr lang="en-US" sz="2200" dirty="0"/>
          </a:p>
        </p:txBody>
      </p:sp>
      <p:sp>
        <p:nvSpPr>
          <p:cNvPr id="5" name="Shape 3"/>
          <p:cNvSpPr/>
          <p:nvPr/>
        </p:nvSpPr>
        <p:spPr>
          <a:xfrm>
            <a:off x="585216" y="1481328"/>
            <a:ext cx="10991088" cy="4498848"/>
          </a:xfrm>
          <a:prstGeom prst="roundRect">
            <a:avLst>
              <a:gd name="adj" fmla="val 1626"/>
            </a:avLst>
          </a:prstGeom>
          <a:solidFill>
            <a:srgbClr val="FFFFFF"/>
          </a:solidFill>
          <a:ln w="12700">
            <a:solidFill>
              <a:srgbClr val="D7E6F1"/>
            </a:solidFill>
            <a:prstDash val="solid"/>
          </a:ln>
          <a:effectLst>
            <a:outerShdw sx="100000" sy="100000" kx="0" ky="0" algn="bl" rotWithShape="0" blurRad="12700" dist="12700" dir="2700000">
              <a:srgbClr val="B8C7D4">
                <a:alpha val="12000"/>
              </a:srgbClr>
            </a:outerShdw>
          </a:effectLst>
        </p:spPr>
      </p:sp>
      <p:sp>
        <p:nvSpPr>
          <p:cNvPr id="6" name="Text 4"/>
          <p:cNvSpPr/>
          <p:nvPr/>
        </p:nvSpPr>
        <p:spPr>
          <a:xfrm>
            <a:off x="914400" y="1828800"/>
            <a:ext cx="9875520" cy="3566160"/>
          </a:xfrm>
          <a:prstGeom prst="rect">
            <a:avLst/>
          </a:prstGeom>
          <a:noFill/>
          <a:ln/>
        </p:spPr>
        <p:txBody>
          <a:bodyPr wrap="square" lIns="0" tIns="0" rIns="0" bIns="0" rtlCol="0" anchor="t"/>
          <a:lstStyle/>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Example objective: Build a complete PPT example that a Chinese-first or local-market team could actually download and present.</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Topic title: English (UK) new energy partner presentation for enterprise teams</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Target audience: Users searching for practical templates and high-quality examples</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Industry: General business</a:t>
            </a:r>
            <a:endParaRPr lang="en-US" sz="1700" dirty="0"/>
          </a:p>
        </p:txBody>
      </p:sp>
      <p:sp>
        <p:nvSpPr>
          <p:cNvPr id="7" name="Text 5"/>
          <p:cNvSpPr/>
          <p:nvPr/>
        </p:nvSpPr>
        <p:spPr>
          <a:xfrm>
            <a:off x="877824" y="6144768"/>
            <a:ext cx="10149840" cy="256032"/>
          </a:xfrm>
          <a:prstGeom prst="rect">
            <a:avLst/>
          </a:prstGeom>
          <a:noFill/>
          <a:ln/>
        </p:spPr>
        <p:txBody>
          <a:bodyPr wrap="square" lIns="0" tIns="0" rIns="0" bIns="0" rtlCol="0" anchor="ctr"/>
          <a:lstStyle/>
          <a:p>
            <a:pPr indent="0" marL="0">
              <a:buNone/>
            </a:pPr>
            <a:r>
              <a:rPr lang="en-US" sz="900" i="1" dirty="0">
                <a:solidFill>
                  <a:srgbClr val="6A7F93"/>
                </a:solidFill>
                <a:latin typeface="Aptos" pitchFamily="34" charset="0"/>
                <a:ea typeface="Aptos" pitchFamily="34" charset="-122"/>
                <a:cs typeface="Aptos" pitchFamily="34" charset="-120"/>
              </a:rPr>
              <a:t>Open with the core intent and what the deck will resolve.</a:t>
            </a:r>
            <a:endParaRPr lang="en-US" sz="9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5F9FC"/>
        </a:solidFill>
      </p:bgPr>
    </p:bg>
    <p:spTree>
      <p:nvGrpSpPr>
        <p:cNvPr id="1" name=""/>
        <p:cNvGrpSpPr/>
        <p:nvPr/>
      </p:nvGrpSpPr>
      <p:grpSpPr>
        <a:xfrm>
          <a:off x="0" y="0"/>
          <a:ext cx="0" cy="0"/>
          <a:chOff x="0" y="0"/>
          <a:chExt cx="0" cy="0"/>
        </a:xfrm>
      </p:grpSpPr>
      <p:sp>
        <p:nvSpPr>
          <p:cNvPr id="2" name="Shape 0"/>
          <p:cNvSpPr/>
          <p:nvPr/>
        </p:nvSpPr>
        <p:spPr>
          <a:xfrm>
            <a:off x="0" y="0"/>
            <a:ext cx="12188952" cy="310896"/>
          </a:xfrm>
          <a:prstGeom prst="rect">
            <a:avLst/>
          </a:prstGeom>
          <a:solidFill>
            <a:srgbClr val="12263A"/>
          </a:solidFill>
          <a:ln w="12700">
            <a:solidFill>
              <a:srgbClr val="0B1220">
                <a:alpha val="0"/>
              </a:srgbClr>
            </a:solidFill>
            <a:prstDash val="solid"/>
          </a:ln>
        </p:spPr>
      </p:sp>
      <p:sp>
        <p:nvSpPr>
          <p:cNvPr id="3" name="Text 1"/>
          <p:cNvSpPr/>
          <p:nvPr/>
        </p:nvSpPr>
        <p:spPr>
          <a:xfrm>
            <a:off x="457200" y="82296"/>
            <a:ext cx="3108960" cy="146304"/>
          </a:xfrm>
          <a:prstGeom prst="rect">
            <a:avLst/>
          </a:prstGeom>
          <a:noFill/>
          <a:ln/>
        </p:spPr>
        <p:txBody>
          <a:bodyPr wrap="square" lIns="0" tIns="0" rIns="0" bIns="0" rtlCol="0" anchor="ctr"/>
          <a:lstStyle/>
          <a:p>
            <a:pPr indent="0" marL="0">
              <a:buNone/>
            </a:pPr>
            <a:r>
              <a:rPr lang="en-US" sz="1000" b="1" dirty="0">
                <a:solidFill>
                  <a:srgbClr val="D6E6F2"/>
                </a:solidFill>
                <a:latin typeface="Aptos" pitchFamily="34" charset="0"/>
                <a:ea typeface="Aptos" pitchFamily="34" charset="-122"/>
                <a:cs typeface="Aptos" pitchFamily="34" charset="-120"/>
              </a:rPr>
              <a:t>秒搭 · Slide 2</a:t>
            </a:r>
            <a:endParaRPr lang="en-US" sz="1000" dirty="0"/>
          </a:p>
        </p:txBody>
      </p:sp>
      <p:sp>
        <p:nvSpPr>
          <p:cNvPr id="4" name="Text 2"/>
          <p:cNvSpPr/>
          <p:nvPr/>
        </p:nvSpPr>
        <p:spPr>
          <a:xfrm>
            <a:off x="603504" y="658368"/>
            <a:ext cx="10607040" cy="658368"/>
          </a:xfrm>
          <a:prstGeom prst="rect">
            <a:avLst/>
          </a:prstGeom>
          <a:noFill/>
          <a:ln/>
        </p:spPr>
        <p:txBody>
          <a:bodyPr wrap="square" lIns="0" tIns="0" rIns="0" bIns="0" rtlCol="0" anchor="ctr"/>
          <a:lstStyle/>
          <a:p>
            <a:pPr indent="0" marL="0">
              <a:buNone/>
            </a:pPr>
            <a:r>
              <a:rPr lang="en-US" sz="2200" b="1" dirty="0">
                <a:solidFill>
                  <a:srgbClr val="11263B"/>
                </a:solidFill>
                <a:latin typeface="Aptos Display" pitchFamily="34" charset="0"/>
                <a:ea typeface="Aptos Display" pitchFamily="34" charset="-122"/>
                <a:cs typeface="Aptos Display" pitchFamily="34" charset="-120"/>
              </a:rPr>
              <a:t>Current Situation</a:t>
            </a:r>
            <a:endParaRPr lang="en-US" sz="2200" dirty="0"/>
          </a:p>
        </p:txBody>
      </p:sp>
      <p:sp>
        <p:nvSpPr>
          <p:cNvPr id="5" name="Shape 3"/>
          <p:cNvSpPr/>
          <p:nvPr/>
        </p:nvSpPr>
        <p:spPr>
          <a:xfrm>
            <a:off x="585216" y="1481328"/>
            <a:ext cx="10991088" cy="4498848"/>
          </a:xfrm>
          <a:prstGeom prst="roundRect">
            <a:avLst>
              <a:gd name="adj" fmla="val 1626"/>
            </a:avLst>
          </a:prstGeom>
          <a:solidFill>
            <a:srgbClr val="FFFFFF"/>
          </a:solidFill>
          <a:ln w="12700">
            <a:solidFill>
              <a:srgbClr val="D7E6F1"/>
            </a:solidFill>
            <a:prstDash val="solid"/>
          </a:ln>
          <a:effectLst>
            <a:outerShdw sx="100000" sy="100000" kx="0" ky="0" algn="bl" rotWithShape="0" blurRad="12700" dist="12700" dir="2700000">
              <a:srgbClr val="B8C7D4">
                <a:alpha val="12000"/>
              </a:srgbClr>
            </a:outerShdw>
          </a:effectLst>
        </p:spPr>
      </p:sp>
      <p:sp>
        <p:nvSpPr>
          <p:cNvPr id="6" name="Text 4"/>
          <p:cNvSpPr/>
          <p:nvPr/>
        </p:nvSpPr>
        <p:spPr>
          <a:xfrm>
            <a:off x="914400" y="1828800"/>
            <a:ext cx="9875520" cy="3566160"/>
          </a:xfrm>
          <a:prstGeom prst="rect">
            <a:avLst/>
          </a:prstGeom>
          <a:noFill/>
          <a:ln/>
        </p:spPr>
        <p:txBody>
          <a:bodyPr wrap="square" lIns="0" tIns="0" rIns="0" bIns="0" rtlCol="0" anchor="t"/>
          <a:lstStyle/>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Locale: en-GB</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Region: United Kingdom</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Search intent: Find a high-quality English (UK) new energy partner presentation for enterprise teams example to adapt quickly.</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SEO keywords: English (UK) new energy partner presentation for enterprise teams, presentation, United Kingdom, English, English (UK) new energy partner presentation for enterprise teams PPT Examples, English (UK) new energy partner presentation for enterprise teams United Kingdom, General business PPT Examples, English (UK) new energy partner presentation for enterprise teams template, English (UK) new energy partner presentation for enterprise teams example deck, English (UK) new energy partner presentation for enterprise teams pitch deck, English (UK) new energy partner presentation for enterprise teams report deck, English (UK) new energy partner presentation for enterprise teams PowerPoint sample, English (UK) new energy partner presentation for enterprise teams speaker notes, English (UK) new energy partner presentation for enterprise teams example, English (UK) new energy partner presentation for enterprise teams sample, English (UK) new energy partner presentation for enterprise teams editable</a:t>
            </a:r>
            <a:endParaRPr lang="en-US" sz="1700" dirty="0"/>
          </a:p>
        </p:txBody>
      </p:sp>
      <p:sp>
        <p:nvSpPr>
          <p:cNvPr id="7" name="Text 5"/>
          <p:cNvSpPr/>
          <p:nvPr/>
        </p:nvSpPr>
        <p:spPr>
          <a:xfrm>
            <a:off x="877824" y="6144768"/>
            <a:ext cx="10149840" cy="256032"/>
          </a:xfrm>
          <a:prstGeom prst="rect">
            <a:avLst/>
          </a:prstGeom>
          <a:noFill/>
          <a:ln/>
        </p:spPr>
        <p:txBody>
          <a:bodyPr wrap="square" lIns="0" tIns="0" rIns="0" bIns="0" rtlCol="0" anchor="ctr"/>
          <a:lstStyle/>
          <a:p>
            <a:pPr indent="0" marL="0">
              <a:buNone/>
            </a:pPr>
            <a:r>
              <a:rPr lang="en-US" sz="900" i="1" dirty="0">
                <a:solidFill>
                  <a:srgbClr val="6A7F93"/>
                </a:solidFill>
                <a:latin typeface="Aptos" pitchFamily="34" charset="0"/>
                <a:ea typeface="Aptos" pitchFamily="34" charset="-122"/>
                <a:cs typeface="Aptos" pitchFamily="34" charset="-120"/>
              </a:rPr>
              <a:t>Explain the present state before proposing action.</a:t>
            </a:r>
            <a:endParaRPr lang="en-US" sz="9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5F9FC"/>
        </a:solidFill>
      </p:bgPr>
    </p:bg>
    <p:spTree>
      <p:nvGrpSpPr>
        <p:cNvPr id="1" name=""/>
        <p:cNvGrpSpPr/>
        <p:nvPr/>
      </p:nvGrpSpPr>
      <p:grpSpPr>
        <a:xfrm>
          <a:off x="0" y="0"/>
          <a:ext cx="0" cy="0"/>
          <a:chOff x="0" y="0"/>
          <a:chExt cx="0" cy="0"/>
        </a:xfrm>
      </p:grpSpPr>
      <p:sp>
        <p:nvSpPr>
          <p:cNvPr id="2" name="Shape 0"/>
          <p:cNvSpPr/>
          <p:nvPr/>
        </p:nvSpPr>
        <p:spPr>
          <a:xfrm>
            <a:off x="0" y="0"/>
            <a:ext cx="12188952" cy="310896"/>
          </a:xfrm>
          <a:prstGeom prst="rect">
            <a:avLst/>
          </a:prstGeom>
          <a:solidFill>
            <a:srgbClr val="12263A"/>
          </a:solidFill>
          <a:ln w="12700">
            <a:solidFill>
              <a:srgbClr val="0B1220">
                <a:alpha val="0"/>
              </a:srgbClr>
            </a:solidFill>
            <a:prstDash val="solid"/>
          </a:ln>
        </p:spPr>
      </p:sp>
      <p:sp>
        <p:nvSpPr>
          <p:cNvPr id="3" name="Text 1"/>
          <p:cNvSpPr/>
          <p:nvPr/>
        </p:nvSpPr>
        <p:spPr>
          <a:xfrm>
            <a:off x="457200" y="82296"/>
            <a:ext cx="3108960" cy="146304"/>
          </a:xfrm>
          <a:prstGeom prst="rect">
            <a:avLst/>
          </a:prstGeom>
          <a:noFill/>
          <a:ln/>
        </p:spPr>
        <p:txBody>
          <a:bodyPr wrap="square" lIns="0" tIns="0" rIns="0" bIns="0" rtlCol="0" anchor="ctr"/>
          <a:lstStyle/>
          <a:p>
            <a:pPr indent="0" marL="0">
              <a:buNone/>
            </a:pPr>
            <a:r>
              <a:rPr lang="en-US" sz="1000" b="1" dirty="0">
                <a:solidFill>
                  <a:srgbClr val="D6E6F2"/>
                </a:solidFill>
                <a:latin typeface="Aptos" pitchFamily="34" charset="0"/>
                <a:ea typeface="Aptos" pitchFamily="34" charset="-122"/>
                <a:cs typeface="Aptos" pitchFamily="34" charset="-120"/>
              </a:rPr>
              <a:t>秒搭 · Slide 3</a:t>
            </a:r>
            <a:endParaRPr lang="en-US" sz="1000" dirty="0"/>
          </a:p>
        </p:txBody>
      </p:sp>
      <p:sp>
        <p:nvSpPr>
          <p:cNvPr id="4" name="Text 2"/>
          <p:cNvSpPr/>
          <p:nvPr/>
        </p:nvSpPr>
        <p:spPr>
          <a:xfrm>
            <a:off x="603504" y="658368"/>
            <a:ext cx="10607040" cy="658368"/>
          </a:xfrm>
          <a:prstGeom prst="rect">
            <a:avLst/>
          </a:prstGeom>
          <a:noFill/>
          <a:ln/>
        </p:spPr>
        <p:txBody>
          <a:bodyPr wrap="square" lIns="0" tIns="0" rIns="0" bIns="0" rtlCol="0" anchor="ctr"/>
          <a:lstStyle/>
          <a:p>
            <a:pPr indent="0" marL="0">
              <a:buNone/>
            </a:pPr>
            <a:r>
              <a:rPr lang="en-US" sz="2200" b="1" dirty="0">
                <a:solidFill>
                  <a:srgbClr val="11263B"/>
                </a:solidFill>
                <a:latin typeface="Aptos Display" pitchFamily="34" charset="0"/>
                <a:ea typeface="Aptos Display" pitchFamily="34" charset="-122"/>
                <a:cs typeface="Aptos Display" pitchFamily="34" charset="-120"/>
              </a:rPr>
              <a:t>Key Findings</a:t>
            </a:r>
            <a:endParaRPr lang="en-US" sz="2200" dirty="0"/>
          </a:p>
        </p:txBody>
      </p:sp>
      <p:sp>
        <p:nvSpPr>
          <p:cNvPr id="5" name="Shape 3"/>
          <p:cNvSpPr/>
          <p:nvPr/>
        </p:nvSpPr>
        <p:spPr>
          <a:xfrm>
            <a:off x="585216" y="1481328"/>
            <a:ext cx="10991088" cy="4498848"/>
          </a:xfrm>
          <a:prstGeom prst="roundRect">
            <a:avLst>
              <a:gd name="adj" fmla="val 1626"/>
            </a:avLst>
          </a:prstGeom>
          <a:solidFill>
            <a:srgbClr val="FFFFFF"/>
          </a:solidFill>
          <a:ln w="12700">
            <a:solidFill>
              <a:srgbClr val="D7E6F1"/>
            </a:solidFill>
            <a:prstDash val="solid"/>
          </a:ln>
          <a:effectLst>
            <a:outerShdw sx="100000" sy="100000" kx="0" ky="0" algn="bl" rotWithShape="0" blurRad="12700" dist="12700" dir="2700000">
              <a:srgbClr val="B8C7D4">
                <a:alpha val="12000"/>
              </a:srgbClr>
            </a:outerShdw>
          </a:effectLst>
        </p:spPr>
      </p:sp>
      <p:sp>
        <p:nvSpPr>
          <p:cNvPr id="6" name="Text 4"/>
          <p:cNvSpPr/>
          <p:nvPr/>
        </p:nvSpPr>
        <p:spPr>
          <a:xfrm>
            <a:off x="914400" y="1828800"/>
            <a:ext cx="9875520" cy="3566160"/>
          </a:xfrm>
          <a:prstGeom prst="rect">
            <a:avLst/>
          </a:prstGeom>
          <a:noFill/>
          <a:ln/>
        </p:spPr>
        <p:txBody>
          <a:bodyPr wrap="square" lIns="0" tIns="0" rIns="0" bIns="0" rtlCol="0" anchor="t"/>
          <a:lstStyle/>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Use conversation and files to ground the argument</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Extract the few signals that matter most</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Keep findings specific and decision-oriented</a:t>
            </a:r>
            <a:endParaRPr lang="en-US" sz="1700" dirty="0"/>
          </a:p>
        </p:txBody>
      </p:sp>
      <p:sp>
        <p:nvSpPr>
          <p:cNvPr id="7" name="Text 5"/>
          <p:cNvSpPr/>
          <p:nvPr/>
        </p:nvSpPr>
        <p:spPr>
          <a:xfrm>
            <a:off x="877824" y="6144768"/>
            <a:ext cx="10149840" cy="256032"/>
          </a:xfrm>
          <a:prstGeom prst="rect">
            <a:avLst/>
          </a:prstGeom>
          <a:noFill/>
          <a:ln/>
        </p:spPr>
        <p:txBody>
          <a:bodyPr wrap="square" lIns="0" tIns="0" rIns="0" bIns="0" rtlCol="0" anchor="ctr"/>
          <a:lstStyle/>
          <a:p>
            <a:pPr indent="0" marL="0">
              <a:buNone/>
            </a:pPr>
            <a:r>
              <a:rPr lang="en-US" sz="900" i="1" dirty="0">
                <a:solidFill>
                  <a:srgbClr val="6A7F93"/>
                </a:solidFill>
                <a:latin typeface="Aptos" pitchFamily="34" charset="0"/>
                <a:ea typeface="Aptos" pitchFamily="34" charset="-122"/>
                <a:cs typeface="Aptos" pitchFamily="34" charset="-120"/>
              </a:rPr>
              <a:t>Present the strongest facts or synthesized observations.</a:t>
            </a:r>
            <a:endParaRPr lang="en-US" sz="9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5F9FC"/>
        </a:solidFill>
      </p:bgPr>
    </p:bg>
    <p:spTree>
      <p:nvGrpSpPr>
        <p:cNvPr id="1" name=""/>
        <p:cNvGrpSpPr/>
        <p:nvPr/>
      </p:nvGrpSpPr>
      <p:grpSpPr>
        <a:xfrm>
          <a:off x="0" y="0"/>
          <a:ext cx="0" cy="0"/>
          <a:chOff x="0" y="0"/>
          <a:chExt cx="0" cy="0"/>
        </a:xfrm>
      </p:grpSpPr>
      <p:sp>
        <p:nvSpPr>
          <p:cNvPr id="2" name="Shape 0"/>
          <p:cNvSpPr/>
          <p:nvPr/>
        </p:nvSpPr>
        <p:spPr>
          <a:xfrm>
            <a:off x="0" y="0"/>
            <a:ext cx="12188952" cy="310896"/>
          </a:xfrm>
          <a:prstGeom prst="rect">
            <a:avLst/>
          </a:prstGeom>
          <a:solidFill>
            <a:srgbClr val="12263A"/>
          </a:solidFill>
          <a:ln w="12700">
            <a:solidFill>
              <a:srgbClr val="0B1220">
                <a:alpha val="0"/>
              </a:srgbClr>
            </a:solidFill>
            <a:prstDash val="solid"/>
          </a:ln>
        </p:spPr>
      </p:sp>
      <p:sp>
        <p:nvSpPr>
          <p:cNvPr id="3" name="Text 1"/>
          <p:cNvSpPr/>
          <p:nvPr/>
        </p:nvSpPr>
        <p:spPr>
          <a:xfrm>
            <a:off x="457200" y="82296"/>
            <a:ext cx="3108960" cy="146304"/>
          </a:xfrm>
          <a:prstGeom prst="rect">
            <a:avLst/>
          </a:prstGeom>
          <a:noFill/>
          <a:ln/>
        </p:spPr>
        <p:txBody>
          <a:bodyPr wrap="square" lIns="0" tIns="0" rIns="0" bIns="0" rtlCol="0" anchor="ctr"/>
          <a:lstStyle/>
          <a:p>
            <a:pPr indent="0" marL="0">
              <a:buNone/>
            </a:pPr>
            <a:r>
              <a:rPr lang="en-US" sz="1000" b="1" dirty="0">
                <a:solidFill>
                  <a:srgbClr val="D6E6F2"/>
                </a:solidFill>
                <a:latin typeface="Aptos" pitchFamily="34" charset="0"/>
                <a:ea typeface="Aptos" pitchFamily="34" charset="-122"/>
                <a:cs typeface="Aptos" pitchFamily="34" charset="-120"/>
              </a:rPr>
              <a:t>秒搭 · Slide 4</a:t>
            </a:r>
            <a:endParaRPr lang="en-US" sz="1000" dirty="0"/>
          </a:p>
        </p:txBody>
      </p:sp>
      <p:sp>
        <p:nvSpPr>
          <p:cNvPr id="4" name="Text 2"/>
          <p:cNvSpPr/>
          <p:nvPr/>
        </p:nvSpPr>
        <p:spPr>
          <a:xfrm>
            <a:off x="603504" y="658368"/>
            <a:ext cx="10607040" cy="658368"/>
          </a:xfrm>
          <a:prstGeom prst="rect">
            <a:avLst/>
          </a:prstGeom>
          <a:noFill/>
          <a:ln/>
        </p:spPr>
        <p:txBody>
          <a:bodyPr wrap="square" lIns="0" tIns="0" rIns="0" bIns="0" rtlCol="0" anchor="ctr"/>
          <a:lstStyle/>
          <a:p>
            <a:pPr indent="0" marL="0">
              <a:buNone/>
            </a:pPr>
            <a:r>
              <a:rPr lang="en-US" sz="2200" b="1" dirty="0">
                <a:solidFill>
                  <a:srgbClr val="11263B"/>
                </a:solidFill>
                <a:latin typeface="Aptos Display" pitchFamily="34" charset="0"/>
                <a:ea typeface="Aptos Display" pitchFamily="34" charset="-122"/>
                <a:cs typeface="Aptos Display" pitchFamily="34" charset="-120"/>
              </a:rPr>
              <a:t>Recommended Approach</a:t>
            </a:r>
            <a:endParaRPr lang="en-US" sz="2200" dirty="0"/>
          </a:p>
        </p:txBody>
      </p:sp>
      <p:sp>
        <p:nvSpPr>
          <p:cNvPr id="5" name="Shape 3"/>
          <p:cNvSpPr/>
          <p:nvPr/>
        </p:nvSpPr>
        <p:spPr>
          <a:xfrm>
            <a:off x="585216" y="1481328"/>
            <a:ext cx="10991088" cy="4498848"/>
          </a:xfrm>
          <a:prstGeom prst="roundRect">
            <a:avLst>
              <a:gd name="adj" fmla="val 1626"/>
            </a:avLst>
          </a:prstGeom>
          <a:solidFill>
            <a:srgbClr val="FFFFFF"/>
          </a:solidFill>
          <a:ln w="12700">
            <a:solidFill>
              <a:srgbClr val="D7E6F1"/>
            </a:solidFill>
            <a:prstDash val="solid"/>
          </a:ln>
          <a:effectLst>
            <a:outerShdw sx="100000" sy="100000" kx="0" ky="0" algn="bl" rotWithShape="0" blurRad="12700" dist="12700" dir="2700000">
              <a:srgbClr val="B8C7D4">
                <a:alpha val="12000"/>
              </a:srgbClr>
            </a:outerShdw>
          </a:effectLst>
        </p:spPr>
      </p:sp>
      <p:sp>
        <p:nvSpPr>
          <p:cNvPr id="6" name="Text 4"/>
          <p:cNvSpPr/>
          <p:nvPr/>
        </p:nvSpPr>
        <p:spPr>
          <a:xfrm>
            <a:off x="914400" y="1828800"/>
            <a:ext cx="9875520" cy="3566160"/>
          </a:xfrm>
          <a:prstGeom prst="rect">
            <a:avLst/>
          </a:prstGeom>
          <a:noFill/>
          <a:ln/>
        </p:spPr>
        <p:txBody>
          <a:bodyPr wrap="square" lIns="0" tIns="0" rIns="0" bIns="0" rtlCol="0" anchor="t"/>
          <a:lstStyle/>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Regional nuance: Prefer restrained claims, precise wording, and visible process or compliance signals.</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Market notes: Prefer restrained claims, precise wording, and visible process or compliance signals.</a:t>
            </a:r>
            <a:endParaRPr lang="en-US" sz="1700" dirty="0"/>
          </a:p>
        </p:txBody>
      </p:sp>
      <p:sp>
        <p:nvSpPr>
          <p:cNvPr id="7" name="Text 5"/>
          <p:cNvSpPr/>
          <p:nvPr/>
        </p:nvSpPr>
        <p:spPr>
          <a:xfrm>
            <a:off x="877824" y="6144768"/>
            <a:ext cx="10149840" cy="256032"/>
          </a:xfrm>
          <a:prstGeom prst="rect">
            <a:avLst/>
          </a:prstGeom>
          <a:noFill/>
          <a:ln/>
        </p:spPr>
        <p:txBody>
          <a:bodyPr wrap="square" lIns="0" tIns="0" rIns="0" bIns="0" rtlCol="0" anchor="ctr"/>
          <a:lstStyle/>
          <a:p>
            <a:pPr indent="0" marL="0">
              <a:buNone/>
            </a:pPr>
            <a:r>
              <a:rPr lang="en-US" sz="900" i="1" dirty="0">
                <a:solidFill>
                  <a:srgbClr val="6A7F93"/>
                </a:solidFill>
                <a:latin typeface="Aptos" pitchFamily="34" charset="0"/>
                <a:ea typeface="Aptos" pitchFamily="34" charset="-122"/>
                <a:cs typeface="Aptos" pitchFamily="34" charset="-120"/>
              </a:rPr>
              <a:t>Describe the proposed direction and why it is the best path.</a:t>
            </a:r>
            <a:endParaRPr lang="en-US" sz="9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5F9FC"/>
        </a:solidFill>
      </p:bgPr>
    </p:bg>
    <p:spTree>
      <p:nvGrpSpPr>
        <p:cNvPr id="1" name=""/>
        <p:cNvGrpSpPr/>
        <p:nvPr/>
      </p:nvGrpSpPr>
      <p:grpSpPr>
        <a:xfrm>
          <a:off x="0" y="0"/>
          <a:ext cx="0" cy="0"/>
          <a:chOff x="0" y="0"/>
          <a:chExt cx="0" cy="0"/>
        </a:xfrm>
      </p:grpSpPr>
      <p:sp>
        <p:nvSpPr>
          <p:cNvPr id="2" name="Shape 0"/>
          <p:cNvSpPr/>
          <p:nvPr/>
        </p:nvSpPr>
        <p:spPr>
          <a:xfrm>
            <a:off x="0" y="0"/>
            <a:ext cx="12188952" cy="310896"/>
          </a:xfrm>
          <a:prstGeom prst="rect">
            <a:avLst/>
          </a:prstGeom>
          <a:solidFill>
            <a:srgbClr val="12263A"/>
          </a:solidFill>
          <a:ln w="12700">
            <a:solidFill>
              <a:srgbClr val="0B1220">
                <a:alpha val="0"/>
              </a:srgbClr>
            </a:solidFill>
            <a:prstDash val="solid"/>
          </a:ln>
        </p:spPr>
      </p:sp>
      <p:sp>
        <p:nvSpPr>
          <p:cNvPr id="3" name="Text 1"/>
          <p:cNvSpPr/>
          <p:nvPr/>
        </p:nvSpPr>
        <p:spPr>
          <a:xfrm>
            <a:off x="457200" y="82296"/>
            <a:ext cx="3108960" cy="146304"/>
          </a:xfrm>
          <a:prstGeom prst="rect">
            <a:avLst/>
          </a:prstGeom>
          <a:noFill/>
          <a:ln/>
        </p:spPr>
        <p:txBody>
          <a:bodyPr wrap="square" lIns="0" tIns="0" rIns="0" bIns="0" rtlCol="0" anchor="ctr"/>
          <a:lstStyle/>
          <a:p>
            <a:pPr indent="0" marL="0">
              <a:buNone/>
            </a:pPr>
            <a:r>
              <a:rPr lang="en-US" sz="1000" b="1" dirty="0">
                <a:solidFill>
                  <a:srgbClr val="D6E6F2"/>
                </a:solidFill>
                <a:latin typeface="Aptos" pitchFamily="34" charset="0"/>
                <a:ea typeface="Aptos" pitchFamily="34" charset="-122"/>
                <a:cs typeface="Aptos" pitchFamily="34" charset="-120"/>
              </a:rPr>
              <a:t>秒搭 · Slide 5</a:t>
            </a:r>
            <a:endParaRPr lang="en-US" sz="1000" dirty="0"/>
          </a:p>
        </p:txBody>
      </p:sp>
      <p:sp>
        <p:nvSpPr>
          <p:cNvPr id="4" name="Text 2"/>
          <p:cNvSpPr/>
          <p:nvPr/>
        </p:nvSpPr>
        <p:spPr>
          <a:xfrm>
            <a:off x="603504" y="658368"/>
            <a:ext cx="10607040" cy="658368"/>
          </a:xfrm>
          <a:prstGeom prst="rect">
            <a:avLst/>
          </a:prstGeom>
          <a:noFill/>
          <a:ln/>
        </p:spPr>
        <p:txBody>
          <a:bodyPr wrap="square" lIns="0" tIns="0" rIns="0" bIns="0" rtlCol="0" anchor="ctr"/>
          <a:lstStyle/>
          <a:p>
            <a:pPr indent="0" marL="0">
              <a:buNone/>
            </a:pPr>
            <a:r>
              <a:rPr lang="en-US" sz="2200" b="1" dirty="0">
                <a:solidFill>
                  <a:srgbClr val="11263B"/>
                </a:solidFill>
                <a:latin typeface="Aptos Display" pitchFamily="34" charset="0"/>
                <a:ea typeface="Aptos Display" pitchFamily="34" charset="-122"/>
                <a:cs typeface="Aptos Display" pitchFamily="34" charset="-120"/>
              </a:rPr>
              <a:t>Assets and Memory</a:t>
            </a:r>
            <a:endParaRPr lang="en-US" sz="2200" dirty="0"/>
          </a:p>
        </p:txBody>
      </p:sp>
      <p:sp>
        <p:nvSpPr>
          <p:cNvPr id="5" name="Shape 3"/>
          <p:cNvSpPr/>
          <p:nvPr/>
        </p:nvSpPr>
        <p:spPr>
          <a:xfrm>
            <a:off x="585216" y="1481328"/>
            <a:ext cx="10991088" cy="4498848"/>
          </a:xfrm>
          <a:prstGeom prst="roundRect">
            <a:avLst>
              <a:gd name="adj" fmla="val 1626"/>
            </a:avLst>
          </a:prstGeom>
          <a:solidFill>
            <a:srgbClr val="FFFFFF"/>
          </a:solidFill>
          <a:ln w="12700">
            <a:solidFill>
              <a:srgbClr val="D7E6F1"/>
            </a:solidFill>
            <a:prstDash val="solid"/>
          </a:ln>
          <a:effectLst>
            <a:outerShdw sx="100000" sy="100000" kx="0" ky="0" algn="bl" rotWithShape="0" blurRad="12700" dist="12700" dir="2700000">
              <a:srgbClr val="B8C7D4">
                <a:alpha val="12000"/>
              </a:srgbClr>
            </a:outerShdw>
          </a:effectLst>
        </p:spPr>
      </p:sp>
      <p:sp>
        <p:nvSpPr>
          <p:cNvPr id="6" name="Text 4"/>
          <p:cNvSpPr/>
          <p:nvPr/>
        </p:nvSpPr>
        <p:spPr>
          <a:xfrm>
            <a:off x="914400" y="1828800"/>
            <a:ext cx="9875520" cy="3566160"/>
          </a:xfrm>
          <a:prstGeom prst="rect">
            <a:avLst/>
          </a:prstGeom>
          <a:noFill/>
          <a:ln/>
        </p:spPr>
        <p:txBody>
          <a:bodyPr wrap="square" lIns="0" tIns="0" rIns="0" bIns="0" rtlCol="0" anchor="t"/>
          <a:lstStyle/>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Carry forward reusable decisions</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Keep files attached to the work</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Use memory to improve future execution</a:t>
            </a:r>
            <a:endParaRPr lang="en-US" sz="1700" dirty="0"/>
          </a:p>
        </p:txBody>
      </p:sp>
      <p:sp>
        <p:nvSpPr>
          <p:cNvPr id="7" name="Text 5"/>
          <p:cNvSpPr/>
          <p:nvPr/>
        </p:nvSpPr>
        <p:spPr>
          <a:xfrm>
            <a:off x="877824" y="6144768"/>
            <a:ext cx="10149840" cy="256032"/>
          </a:xfrm>
          <a:prstGeom prst="rect">
            <a:avLst/>
          </a:prstGeom>
          <a:noFill/>
          <a:ln/>
        </p:spPr>
        <p:txBody>
          <a:bodyPr wrap="square" lIns="0" tIns="0" rIns="0" bIns="0" rtlCol="0" anchor="ctr"/>
          <a:lstStyle/>
          <a:p>
            <a:pPr indent="0" marL="0">
              <a:buNone/>
            </a:pPr>
            <a:r>
              <a:rPr lang="en-US" sz="900" i="1" dirty="0">
                <a:solidFill>
                  <a:srgbClr val="6A7F93"/>
                </a:solidFill>
                <a:latin typeface="Aptos" pitchFamily="34" charset="0"/>
                <a:ea typeface="Aptos" pitchFamily="34" charset="-122"/>
                <a:cs typeface="Aptos" pitchFamily="34" charset="-120"/>
              </a:rPr>
              <a:t>Show why this workspace compounds value over time.</a:t>
            </a:r>
            <a:endParaRPr lang="en-US" sz="9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5F9FC"/>
        </a:solidFill>
      </p:bgPr>
    </p:bg>
    <p:spTree>
      <p:nvGrpSpPr>
        <p:cNvPr id="1" name=""/>
        <p:cNvGrpSpPr/>
        <p:nvPr/>
      </p:nvGrpSpPr>
      <p:grpSpPr>
        <a:xfrm>
          <a:off x="0" y="0"/>
          <a:ext cx="0" cy="0"/>
          <a:chOff x="0" y="0"/>
          <a:chExt cx="0" cy="0"/>
        </a:xfrm>
      </p:grpSpPr>
      <p:sp>
        <p:nvSpPr>
          <p:cNvPr id="2" name="Shape 0"/>
          <p:cNvSpPr/>
          <p:nvPr/>
        </p:nvSpPr>
        <p:spPr>
          <a:xfrm>
            <a:off x="0" y="0"/>
            <a:ext cx="12188952" cy="310896"/>
          </a:xfrm>
          <a:prstGeom prst="rect">
            <a:avLst/>
          </a:prstGeom>
          <a:solidFill>
            <a:srgbClr val="12263A"/>
          </a:solidFill>
          <a:ln w="12700">
            <a:solidFill>
              <a:srgbClr val="0B1220">
                <a:alpha val="0"/>
              </a:srgbClr>
            </a:solidFill>
            <a:prstDash val="solid"/>
          </a:ln>
        </p:spPr>
      </p:sp>
      <p:sp>
        <p:nvSpPr>
          <p:cNvPr id="3" name="Text 1"/>
          <p:cNvSpPr/>
          <p:nvPr/>
        </p:nvSpPr>
        <p:spPr>
          <a:xfrm>
            <a:off x="457200" y="82296"/>
            <a:ext cx="3108960" cy="146304"/>
          </a:xfrm>
          <a:prstGeom prst="rect">
            <a:avLst/>
          </a:prstGeom>
          <a:noFill/>
          <a:ln/>
        </p:spPr>
        <p:txBody>
          <a:bodyPr wrap="square" lIns="0" tIns="0" rIns="0" bIns="0" rtlCol="0" anchor="ctr"/>
          <a:lstStyle/>
          <a:p>
            <a:pPr indent="0" marL="0">
              <a:buNone/>
            </a:pPr>
            <a:r>
              <a:rPr lang="en-US" sz="1000" b="1" dirty="0">
                <a:solidFill>
                  <a:srgbClr val="D6E6F2"/>
                </a:solidFill>
                <a:latin typeface="Aptos" pitchFamily="34" charset="0"/>
                <a:ea typeface="Aptos" pitchFamily="34" charset="-122"/>
                <a:cs typeface="Aptos" pitchFamily="34" charset="-120"/>
              </a:rPr>
              <a:t>秒搭 · Slide 6</a:t>
            </a:r>
            <a:endParaRPr lang="en-US" sz="1000" dirty="0"/>
          </a:p>
        </p:txBody>
      </p:sp>
      <p:sp>
        <p:nvSpPr>
          <p:cNvPr id="4" name="Text 2"/>
          <p:cNvSpPr/>
          <p:nvPr/>
        </p:nvSpPr>
        <p:spPr>
          <a:xfrm>
            <a:off x="603504" y="658368"/>
            <a:ext cx="10607040" cy="658368"/>
          </a:xfrm>
          <a:prstGeom prst="rect">
            <a:avLst/>
          </a:prstGeom>
          <a:noFill/>
          <a:ln/>
        </p:spPr>
        <p:txBody>
          <a:bodyPr wrap="square" lIns="0" tIns="0" rIns="0" bIns="0" rtlCol="0" anchor="ctr"/>
          <a:lstStyle/>
          <a:p>
            <a:pPr indent="0" marL="0">
              <a:buNone/>
            </a:pPr>
            <a:r>
              <a:rPr lang="en-US" sz="2200" b="1" dirty="0">
                <a:solidFill>
                  <a:srgbClr val="11263B"/>
                </a:solidFill>
                <a:latin typeface="Aptos Display" pitchFamily="34" charset="0"/>
                <a:ea typeface="Aptos Display" pitchFamily="34" charset="-122"/>
                <a:cs typeface="Aptos Display" pitchFamily="34" charset="-120"/>
              </a:rPr>
              <a:t>Next Steps</a:t>
            </a:r>
            <a:endParaRPr lang="en-US" sz="2200" dirty="0"/>
          </a:p>
        </p:txBody>
      </p:sp>
      <p:sp>
        <p:nvSpPr>
          <p:cNvPr id="5" name="Shape 3"/>
          <p:cNvSpPr/>
          <p:nvPr/>
        </p:nvSpPr>
        <p:spPr>
          <a:xfrm>
            <a:off x="585216" y="1481328"/>
            <a:ext cx="10991088" cy="4498848"/>
          </a:xfrm>
          <a:prstGeom prst="roundRect">
            <a:avLst>
              <a:gd name="adj" fmla="val 1626"/>
            </a:avLst>
          </a:prstGeom>
          <a:solidFill>
            <a:srgbClr val="FFFFFF"/>
          </a:solidFill>
          <a:ln w="12700">
            <a:solidFill>
              <a:srgbClr val="D7E6F1"/>
            </a:solidFill>
            <a:prstDash val="solid"/>
          </a:ln>
          <a:effectLst>
            <a:outerShdw sx="100000" sy="100000" kx="0" ky="0" algn="bl" rotWithShape="0" blurRad="12700" dist="12700" dir="2700000">
              <a:srgbClr val="B8C7D4">
                <a:alpha val="12000"/>
              </a:srgbClr>
            </a:outerShdw>
          </a:effectLst>
        </p:spPr>
      </p:sp>
      <p:sp>
        <p:nvSpPr>
          <p:cNvPr id="6" name="Text 4"/>
          <p:cNvSpPr/>
          <p:nvPr/>
        </p:nvSpPr>
        <p:spPr>
          <a:xfrm>
            <a:off x="914400" y="1828800"/>
            <a:ext cx="9875520" cy="3566160"/>
          </a:xfrm>
          <a:prstGeom prst="rect">
            <a:avLst/>
          </a:prstGeom>
          <a:noFill/>
          <a:ln/>
        </p:spPr>
        <p:txBody>
          <a:bodyPr wrap="square" lIns="0" tIns="0" rIns="0" bIns="0" rtlCol="0" anchor="t"/>
          <a:lstStyle/>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Confirm the objective and audience</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Refine the deck with any missing data or files</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Download the PPTX and continue editing or presenting</a:t>
            </a:r>
            <a:endParaRPr lang="en-US" sz="1700" dirty="0"/>
          </a:p>
        </p:txBody>
      </p:sp>
      <p:sp>
        <p:nvSpPr>
          <p:cNvPr id="7" name="Text 5"/>
          <p:cNvSpPr/>
          <p:nvPr/>
        </p:nvSpPr>
        <p:spPr>
          <a:xfrm>
            <a:off x="877824" y="6144768"/>
            <a:ext cx="10149840" cy="256032"/>
          </a:xfrm>
          <a:prstGeom prst="rect">
            <a:avLst/>
          </a:prstGeom>
          <a:noFill/>
          <a:ln/>
        </p:spPr>
        <p:txBody>
          <a:bodyPr wrap="square" lIns="0" tIns="0" rIns="0" bIns="0" rtlCol="0" anchor="ctr"/>
          <a:lstStyle/>
          <a:p>
            <a:pPr indent="0" marL="0">
              <a:buNone/>
            </a:pPr>
            <a:r>
              <a:rPr lang="en-US" sz="900" i="1" dirty="0">
                <a:solidFill>
                  <a:srgbClr val="6A7F93"/>
                </a:solidFill>
                <a:latin typeface="Aptos" pitchFamily="34" charset="0"/>
                <a:ea typeface="Aptos" pitchFamily="34" charset="-122"/>
                <a:cs typeface="Aptos" pitchFamily="34" charset="-120"/>
              </a:rPr>
              <a:t>Close with concrete actions and ownership.</a:t>
            </a:r>
            <a:endParaRPr lang="en-US" sz="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ptos Display"/>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7</Slides>
  <Notes>7</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7</vt:i4>
      </vt:variant>
    </vt:vector>
  </HeadingPairs>
  <TitlesOfParts>
    <vt:vector size="10" baseType="lpstr">
      <vt:lpstr>Arial</vt:lpstr>
      <vt:lpstr>Calibri</vt:lpstr>
      <vt:lpstr>Office Theme</vt:lpstr>
      <vt:lpstr>Slide 1</vt:lpstr>
      <vt:lpstr>Slide 2</vt:lpstr>
      <vt:lpstr>Slide 3</vt:lpstr>
      <vt:lpstr>Slide 4</vt:lpstr>
      <vt:lpstr>Slide 5</vt:lpstr>
      <vt:lpstr>Slide 6</vt:lpstr>
      <vt:lpstr>Slide 7</vt:lpstr>
    </vt:vector>
  </TitlesOfParts>
  <Company>秒搭</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English (UK) new energy partner presentation for enterprise teams</dc:title>
  <dc:subject>Turn the current conversation into a structured presentation artifact</dc:subject>
  <dc:creator>秒搭</dc:creator>
  <cp:lastModifiedBy>秒搭</cp:lastModifiedBy>
  <cp:revision>1</cp:revision>
  <dcterms:created xsi:type="dcterms:W3CDTF">2026-05-18T19:17:23Z</dcterms:created>
  <dcterms:modified xsi:type="dcterms:W3CDTF">2026-05-18T19:17:23Z</dcterms:modified>
</cp:coreProperties>
</file>