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Lst>
  <p:notesMasterIdLst>
    <p:notesMasterId r:id="rId10"/>
  </p:notesMasterIdLst>
  <p:sldSz cx="12192000" cy="6858000"/>
  <p:notesSz cx="6858000" cy="12192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notesMaster" Target="notesMasters/notesMaster1.xml"/><Relationship Id="rId11" Type="http://schemas.openxmlformats.org/officeDocument/2006/relationships/presProps" Target="presProps.xml"/><Relationship Id="rId12" Type="http://schemas.openxmlformats.org/officeDocument/2006/relationships/viewProps" Target="viewProps.xml"/><Relationship Id="rId13" Type="http://schemas.openxmlformats.org/officeDocument/2006/relationships/theme" Target="theme/theme1.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08111D"/>
        </a:solidFill>
      </p:bgPr>
    </p:bg>
    <p:spTree>
      <p:nvGrpSpPr>
        <p:cNvPr id="1" name=""/>
        <p:cNvGrpSpPr/>
        <p:nvPr/>
      </p:nvGrpSpPr>
      <p:grpSpPr>
        <a:xfrm>
          <a:off x="0" y="0"/>
          <a:ext cx="0" cy="0"/>
          <a:chOff x="0" y="0"/>
          <a:chExt cx="0" cy="0"/>
        </a:xfrm>
      </p:grpSpPr>
      <p:sp>
        <p:nvSpPr>
          <p:cNvPr id="2" name="Shape 0"/>
          <p:cNvSpPr/>
          <p:nvPr/>
        </p:nvSpPr>
        <p:spPr>
          <a:xfrm>
            <a:off x="0" y="0"/>
            <a:ext cx="12188952" cy="6858000"/>
          </a:xfrm>
          <a:prstGeom prst="rect">
            <a:avLst/>
          </a:prstGeom>
          <a:solidFill>
            <a:srgbClr val="08111D"/>
          </a:solidFill>
          <a:ln w="12700">
            <a:solidFill>
              <a:srgbClr val="08111D">
                <a:alpha val="0"/>
              </a:srgbClr>
            </a:solidFill>
            <a:prstDash val="solid"/>
          </a:ln>
        </p:spPr>
      </p:sp>
      <p:sp>
        <p:nvSpPr>
          <p:cNvPr id="3" name="Shape 1"/>
          <p:cNvSpPr/>
          <p:nvPr/>
        </p:nvSpPr>
        <p:spPr>
          <a:xfrm>
            <a:off x="566928" y="749808"/>
            <a:ext cx="182880" cy="2103120"/>
          </a:xfrm>
          <a:prstGeom prst="rect">
            <a:avLst/>
          </a:prstGeom>
          <a:solidFill>
            <a:srgbClr val="4CC9F0"/>
          </a:solidFill>
          <a:ln w="12700">
            <a:solidFill>
              <a:srgbClr val="4CC9F0">
                <a:alpha val="0"/>
              </a:srgbClr>
            </a:solidFill>
            <a:prstDash val="solid"/>
          </a:ln>
        </p:spPr>
      </p:sp>
      <p:sp>
        <p:nvSpPr>
          <p:cNvPr id="4" name="Text 2"/>
          <p:cNvSpPr/>
          <p:nvPr/>
        </p:nvSpPr>
        <p:spPr>
          <a:xfrm>
            <a:off x="932688" y="804672"/>
            <a:ext cx="8961120" cy="1170432"/>
          </a:xfrm>
          <a:prstGeom prst="rect">
            <a:avLst/>
          </a:prstGeom>
          <a:noFill/>
          <a:ln/>
        </p:spPr>
        <p:txBody>
          <a:bodyPr wrap="square" lIns="0" tIns="0" rIns="0" bIns="0" rtlCol="0" anchor="ctr"/>
          <a:lstStyle/>
          <a:p>
            <a:pPr indent="0" marL="0">
              <a:buNone/>
            </a:pPr>
            <a:r>
              <a:rPr lang="en-US" sz="2600" b="1" dirty="0">
                <a:solidFill>
                  <a:srgbClr val="F8FBFF"/>
                </a:solidFill>
                <a:latin typeface="Aptos Display" pitchFamily="34" charset="0"/>
                <a:ea typeface="Aptos Display" pitchFamily="34" charset="-122"/>
                <a:cs typeface="Aptos Display" pitchFamily="34" charset="-120"/>
              </a:rPr>
              <a:t>Board Meeting Presentation Example UK</a:t>
            </a:r>
            <a:endParaRPr lang="en-US" sz="2600" dirty="0"/>
          </a:p>
        </p:txBody>
      </p:sp>
      <p:sp>
        <p:nvSpPr>
          <p:cNvPr id="5" name="Text 3"/>
          <p:cNvSpPr/>
          <p:nvPr/>
        </p:nvSpPr>
        <p:spPr>
          <a:xfrm>
            <a:off x="950976" y="2084832"/>
            <a:ext cx="7863840" cy="566928"/>
          </a:xfrm>
          <a:prstGeom prst="rect">
            <a:avLst/>
          </a:prstGeom>
          <a:noFill/>
          <a:ln/>
        </p:spPr>
        <p:txBody>
          <a:bodyPr wrap="square" lIns="0" tIns="0" rIns="0" bIns="0" rtlCol="0" anchor="ctr"/>
          <a:lstStyle/>
          <a:p>
            <a:pPr indent="0" marL="0">
              <a:buNone/>
            </a:pPr>
            <a:r>
              <a:rPr lang="en-US" sz="1300" dirty="0">
                <a:solidFill>
                  <a:srgbClr val="A6BDD2"/>
                </a:solidFill>
                <a:latin typeface="Aptos" pitchFamily="34" charset="0"/>
                <a:ea typeface="Aptos" pitchFamily="34" charset="-122"/>
                <a:cs typeface="Aptos" pitchFamily="34" charset="-120"/>
              </a:rPr>
              <a:t>A practical board deck template for formal internal reporting and governance decisions</a:t>
            </a:r>
            <a:endParaRPr lang="en-US" sz="1300" dirty="0"/>
          </a:p>
        </p:txBody>
      </p:sp>
      <p:sp>
        <p:nvSpPr>
          <p:cNvPr id="6" name="Text 4"/>
          <p:cNvSpPr/>
          <p:nvPr/>
        </p:nvSpPr>
        <p:spPr>
          <a:xfrm>
            <a:off x="950976" y="5230368"/>
            <a:ext cx="6035040" cy="347472"/>
          </a:xfrm>
          <a:prstGeom prst="rect">
            <a:avLst/>
          </a:prstGeom>
          <a:noFill/>
          <a:ln/>
        </p:spPr>
        <p:txBody>
          <a:bodyPr wrap="square" lIns="0" tIns="0" rIns="0" bIns="0" rtlCol="0" anchor="ctr"/>
          <a:lstStyle/>
          <a:p>
            <a:pPr indent="0" marL="0">
              <a:buNone/>
            </a:pPr>
            <a:r>
              <a:rPr lang="en-US" sz="1100" dirty="0">
                <a:solidFill>
                  <a:srgbClr val="7FDBFF"/>
                </a:solidFill>
                <a:latin typeface="Aptos" pitchFamily="34" charset="0"/>
                <a:ea typeface="Aptos" pitchFamily="34" charset="-122"/>
                <a:cs typeface="Aptos" pitchFamily="34" charset="-120"/>
              </a:rPr>
              <a:t>Objective: Provide a professional, UK-style board presentation example that teams can adapt for governance reporting, performance review, risk oversight, and board decision-making</a:t>
            </a:r>
            <a:endParaRPr lang="en-US" sz="1100" dirty="0"/>
          </a:p>
        </p:txBody>
      </p:sp>
      <p:sp>
        <p:nvSpPr>
          <p:cNvPr id="7" name="Text 5"/>
          <p:cNvSpPr/>
          <p:nvPr/>
        </p:nvSpPr>
        <p:spPr>
          <a:xfrm>
            <a:off x="950976" y="5760720"/>
            <a:ext cx="4389120" cy="219456"/>
          </a:xfrm>
          <a:prstGeom prst="rect">
            <a:avLst/>
          </a:prstGeom>
          <a:noFill/>
          <a:ln/>
        </p:spPr>
        <p:txBody>
          <a:bodyPr wrap="square" lIns="0" tIns="0" rIns="0" bIns="0" rtlCol="0" anchor="ctr"/>
          <a:lstStyle/>
          <a:p>
            <a:pPr indent="0" marL="0">
              <a:buNone/>
            </a:pPr>
            <a:r>
              <a:rPr lang="en-US" sz="1000" dirty="0">
                <a:solidFill>
                  <a:srgbClr val="7D93A8"/>
                </a:solidFill>
                <a:latin typeface="Aptos" pitchFamily="34" charset="0"/>
                <a:ea typeface="Aptos" pitchFamily="34" charset="-122"/>
                <a:cs typeface="Aptos" pitchFamily="34" charset="-120"/>
              </a:rPr>
              <a:t>Generated by 秒搭</a:t>
            </a:r>
            <a:endParaRPr lang="en-US" sz="10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5F9FC"/>
        </a:solidFill>
      </p:bgPr>
    </p:bg>
    <p:spTree>
      <p:nvGrpSpPr>
        <p:cNvPr id="1" name=""/>
        <p:cNvGrpSpPr/>
        <p:nvPr/>
      </p:nvGrpSpPr>
      <p:grpSpPr>
        <a:xfrm>
          <a:off x="0" y="0"/>
          <a:ext cx="0" cy="0"/>
          <a:chOff x="0" y="0"/>
          <a:chExt cx="0" cy="0"/>
        </a:xfrm>
      </p:grpSpPr>
      <p:sp>
        <p:nvSpPr>
          <p:cNvPr id="2" name="Shape 0"/>
          <p:cNvSpPr/>
          <p:nvPr/>
        </p:nvSpPr>
        <p:spPr>
          <a:xfrm>
            <a:off x="0" y="0"/>
            <a:ext cx="12188952" cy="310896"/>
          </a:xfrm>
          <a:prstGeom prst="rect">
            <a:avLst/>
          </a:prstGeom>
          <a:solidFill>
            <a:srgbClr val="12263A"/>
          </a:solidFill>
          <a:ln w="12700">
            <a:solidFill>
              <a:srgbClr val="0B1220">
                <a:alpha val="0"/>
              </a:srgbClr>
            </a:solidFill>
            <a:prstDash val="solid"/>
          </a:ln>
        </p:spPr>
      </p:sp>
      <p:sp>
        <p:nvSpPr>
          <p:cNvPr id="3" name="Text 1"/>
          <p:cNvSpPr/>
          <p:nvPr/>
        </p:nvSpPr>
        <p:spPr>
          <a:xfrm>
            <a:off x="457200" y="82296"/>
            <a:ext cx="3108960" cy="146304"/>
          </a:xfrm>
          <a:prstGeom prst="rect">
            <a:avLst/>
          </a:prstGeom>
          <a:noFill/>
          <a:ln/>
        </p:spPr>
        <p:txBody>
          <a:bodyPr wrap="square" lIns="0" tIns="0" rIns="0" bIns="0" rtlCol="0" anchor="ctr"/>
          <a:lstStyle/>
          <a:p>
            <a:pPr indent="0" marL="0">
              <a:buNone/>
            </a:pPr>
            <a:r>
              <a:rPr lang="en-US" sz="1000" b="1" dirty="0">
                <a:solidFill>
                  <a:srgbClr val="D6E6F2"/>
                </a:solidFill>
                <a:latin typeface="Aptos" pitchFamily="34" charset="0"/>
                <a:ea typeface="Aptos" pitchFamily="34" charset="-122"/>
                <a:cs typeface="Aptos" pitchFamily="34" charset="-120"/>
              </a:rPr>
              <a:t>秒搭 · Slide 1</a:t>
            </a:r>
            <a:endParaRPr lang="en-US" sz="1000" dirty="0"/>
          </a:p>
        </p:txBody>
      </p:sp>
      <p:sp>
        <p:nvSpPr>
          <p:cNvPr id="4" name="Text 2"/>
          <p:cNvSpPr/>
          <p:nvPr/>
        </p:nvSpPr>
        <p:spPr>
          <a:xfrm>
            <a:off x="603504" y="658368"/>
            <a:ext cx="10607040" cy="658368"/>
          </a:xfrm>
          <a:prstGeom prst="rect">
            <a:avLst/>
          </a:prstGeom>
          <a:noFill/>
          <a:ln/>
        </p:spPr>
        <p:txBody>
          <a:bodyPr wrap="square" lIns="0" tIns="0" rIns="0" bIns="0" rtlCol="0" anchor="ctr"/>
          <a:lstStyle/>
          <a:p>
            <a:pPr indent="0" marL="0">
              <a:buNone/>
            </a:pPr>
            <a:r>
              <a:rPr lang="en-US" sz="2200" b="1" dirty="0">
                <a:solidFill>
                  <a:srgbClr val="11263B"/>
                </a:solidFill>
                <a:latin typeface="Aptos Display" pitchFamily="34" charset="0"/>
                <a:ea typeface="Aptos Display" pitchFamily="34" charset="-122"/>
                <a:cs typeface="Aptos Display" pitchFamily="34" charset="-120"/>
              </a:rPr>
              <a:t>Agenda and Meeting Purpose</a:t>
            </a:r>
            <a:endParaRPr lang="en-US" sz="2200" dirty="0"/>
          </a:p>
        </p:txBody>
      </p:sp>
      <p:sp>
        <p:nvSpPr>
          <p:cNvPr id="5" name="Shape 3"/>
          <p:cNvSpPr/>
          <p:nvPr/>
        </p:nvSpPr>
        <p:spPr>
          <a:xfrm>
            <a:off x="585216" y="1481328"/>
            <a:ext cx="10991088" cy="4498848"/>
          </a:xfrm>
          <a:prstGeom prst="roundRect">
            <a:avLst>
              <a:gd name="adj" fmla="val 1626"/>
            </a:avLst>
          </a:prstGeom>
          <a:solidFill>
            <a:srgbClr val="FFFFFF"/>
          </a:solidFill>
          <a:ln w="12700">
            <a:solidFill>
              <a:srgbClr val="D7E6F1"/>
            </a:solidFill>
            <a:prstDash val="solid"/>
          </a:ln>
          <a:effectLst>
            <a:outerShdw sx="100000" sy="100000" kx="0" ky="0" algn="bl" rotWithShape="0" blurRad="12700" dist="12700" dir="2700000">
              <a:srgbClr val="B8C7D4">
                <a:alpha val="12000"/>
              </a:srgbClr>
            </a:outerShdw>
          </a:effectLst>
        </p:spPr>
      </p:sp>
      <p:sp>
        <p:nvSpPr>
          <p:cNvPr id="6" name="Text 4"/>
          <p:cNvSpPr/>
          <p:nvPr/>
        </p:nvSpPr>
        <p:spPr>
          <a:xfrm>
            <a:off x="914400" y="1828800"/>
            <a:ext cx="9875520" cy="3566160"/>
          </a:xfrm>
          <a:prstGeom prst="rect">
            <a:avLst/>
          </a:prstGeom>
          <a:noFill/>
          <a:ln/>
        </p:spPr>
        <p:txBody>
          <a:bodyPr wrap="square" lIns="0" tIns="0" rIns="0" bIns="0" rtlCol="0" anchor="t"/>
          <a:lstStyle/>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Confirm quorum, apologies, and conflicts of interest</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Approve previous minutes and review action log</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Review business performance, finance, and risks</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Consider decisions required from the Board</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Agree next steps, owners, and target dates</a:t>
            </a:r>
            <a:endParaRPr lang="en-US" sz="1700" dirty="0"/>
          </a:p>
        </p:txBody>
      </p:sp>
      <p:sp>
        <p:nvSpPr>
          <p:cNvPr id="7" name="Text 5"/>
          <p:cNvSpPr/>
          <p:nvPr/>
        </p:nvSpPr>
        <p:spPr>
          <a:xfrm>
            <a:off x="877824" y="6144768"/>
            <a:ext cx="10149840" cy="256032"/>
          </a:xfrm>
          <a:prstGeom prst="rect">
            <a:avLst/>
          </a:prstGeom>
          <a:noFill/>
          <a:ln/>
        </p:spPr>
        <p:txBody>
          <a:bodyPr wrap="square" lIns="0" tIns="0" rIns="0" bIns="0" rtlCol="0" anchor="ctr"/>
          <a:lstStyle/>
          <a:p>
            <a:pPr indent="0" marL="0">
              <a:buNone/>
            </a:pPr>
            <a:r>
              <a:rPr lang="en-US" sz="900" i="1" dirty="0">
                <a:solidFill>
                  <a:srgbClr val="6A7F93"/>
                </a:solidFill>
                <a:latin typeface="Aptos" pitchFamily="34" charset="0"/>
                <a:ea typeface="Aptos" pitchFamily="34" charset="-122"/>
                <a:cs typeface="Aptos" pitchFamily="34" charset="-120"/>
              </a:rPr>
              <a:t>Open with formal governance items expected in a UK board setting. State the purpose of the meeting clearly, confirm attendance and any declarations, then walk the Board through the agenda. Keep the tone measured and focused on oversight, assurance, and decision-making.</a:t>
            </a:r>
            <a:endParaRPr lang="en-US" sz="9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5F9FC"/>
        </a:solidFill>
      </p:bgPr>
    </p:bg>
    <p:spTree>
      <p:nvGrpSpPr>
        <p:cNvPr id="1" name=""/>
        <p:cNvGrpSpPr/>
        <p:nvPr/>
      </p:nvGrpSpPr>
      <p:grpSpPr>
        <a:xfrm>
          <a:off x="0" y="0"/>
          <a:ext cx="0" cy="0"/>
          <a:chOff x="0" y="0"/>
          <a:chExt cx="0" cy="0"/>
        </a:xfrm>
      </p:grpSpPr>
      <p:sp>
        <p:nvSpPr>
          <p:cNvPr id="2" name="Shape 0"/>
          <p:cNvSpPr/>
          <p:nvPr/>
        </p:nvSpPr>
        <p:spPr>
          <a:xfrm>
            <a:off x="0" y="0"/>
            <a:ext cx="12188952" cy="310896"/>
          </a:xfrm>
          <a:prstGeom prst="rect">
            <a:avLst/>
          </a:prstGeom>
          <a:solidFill>
            <a:srgbClr val="12263A"/>
          </a:solidFill>
          <a:ln w="12700">
            <a:solidFill>
              <a:srgbClr val="0B1220">
                <a:alpha val="0"/>
              </a:srgbClr>
            </a:solidFill>
            <a:prstDash val="solid"/>
          </a:ln>
        </p:spPr>
      </p:sp>
      <p:sp>
        <p:nvSpPr>
          <p:cNvPr id="3" name="Text 1"/>
          <p:cNvSpPr/>
          <p:nvPr/>
        </p:nvSpPr>
        <p:spPr>
          <a:xfrm>
            <a:off x="457200" y="82296"/>
            <a:ext cx="3108960" cy="146304"/>
          </a:xfrm>
          <a:prstGeom prst="rect">
            <a:avLst/>
          </a:prstGeom>
          <a:noFill/>
          <a:ln/>
        </p:spPr>
        <p:txBody>
          <a:bodyPr wrap="square" lIns="0" tIns="0" rIns="0" bIns="0" rtlCol="0" anchor="ctr"/>
          <a:lstStyle/>
          <a:p>
            <a:pPr indent="0" marL="0">
              <a:buNone/>
            </a:pPr>
            <a:r>
              <a:rPr lang="en-US" sz="1000" b="1" dirty="0">
                <a:solidFill>
                  <a:srgbClr val="D6E6F2"/>
                </a:solidFill>
                <a:latin typeface="Aptos" pitchFamily="34" charset="0"/>
                <a:ea typeface="Aptos" pitchFamily="34" charset="-122"/>
                <a:cs typeface="Aptos" pitchFamily="34" charset="-120"/>
              </a:rPr>
              <a:t>秒搭 · Slide 2</a:t>
            </a:r>
            <a:endParaRPr lang="en-US" sz="1000" dirty="0"/>
          </a:p>
        </p:txBody>
      </p:sp>
      <p:sp>
        <p:nvSpPr>
          <p:cNvPr id="4" name="Text 2"/>
          <p:cNvSpPr/>
          <p:nvPr/>
        </p:nvSpPr>
        <p:spPr>
          <a:xfrm>
            <a:off x="603504" y="658368"/>
            <a:ext cx="10607040" cy="658368"/>
          </a:xfrm>
          <a:prstGeom prst="rect">
            <a:avLst/>
          </a:prstGeom>
          <a:noFill/>
          <a:ln/>
        </p:spPr>
        <p:txBody>
          <a:bodyPr wrap="square" lIns="0" tIns="0" rIns="0" bIns="0" rtlCol="0" anchor="ctr"/>
          <a:lstStyle/>
          <a:p>
            <a:pPr indent="0" marL="0">
              <a:buNone/>
            </a:pPr>
            <a:r>
              <a:rPr lang="en-US" sz="2200" b="1" dirty="0">
                <a:solidFill>
                  <a:srgbClr val="11263B"/>
                </a:solidFill>
                <a:latin typeface="Aptos Display" pitchFamily="34" charset="0"/>
                <a:ea typeface="Aptos Display" pitchFamily="34" charset="-122"/>
                <a:cs typeface="Aptos Display" pitchFamily="34" charset="-120"/>
              </a:rPr>
              <a:t>Executive Summary</a:t>
            </a:r>
            <a:endParaRPr lang="en-US" sz="2200" dirty="0"/>
          </a:p>
        </p:txBody>
      </p:sp>
      <p:sp>
        <p:nvSpPr>
          <p:cNvPr id="5" name="Shape 3"/>
          <p:cNvSpPr/>
          <p:nvPr/>
        </p:nvSpPr>
        <p:spPr>
          <a:xfrm>
            <a:off x="585216" y="1481328"/>
            <a:ext cx="10991088" cy="4498848"/>
          </a:xfrm>
          <a:prstGeom prst="roundRect">
            <a:avLst>
              <a:gd name="adj" fmla="val 1626"/>
            </a:avLst>
          </a:prstGeom>
          <a:solidFill>
            <a:srgbClr val="FFFFFF"/>
          </a:solidFill>
          <a:ln w="12700">
            <a:solidFill>
              <a:srgbClr val="D7E6F1"/>
            </a:solidFill>
            <a:prstDash val="solid"/>
          </a:ln>
          <a:effectLst>
            <a:outerShdw sx="100000" sy="100000" kx="0" ky="0" algn="bl" rotWithShape="0" blurRad="12700" dist="12700" dir="2700000">
              <a:srgbClr val="B8C7D4">
                <a:alpha val="12000"/>
              </a:srgbClr>
            </a:outerShdw>
          </a:effectLst>
        </p:spPr>
      </p:sp>
      <p:sp>
        <p:nvSpPr>
          <p:cNvPr id="6" name="Text 4"/>
          <p:cNvSpPr/>
          <p:nvPr/>
        </p:nvSpPr>
        <p:spPr>
          <a:xfrm>
            <a:off x="914400" y="1828800"/>
            <a:ext cx="9875520" cy="3566160"/>
          </a:xfrm>
          <a:prstGeom prst="rect">
            <a:avLst/>
          </a:prstGeom>
          <a:noFill/>
          <a:ln/>
        </p:spPr>
        <p:txBody>
          <a:bodyPr wrap="square" lIns="0" tIns="0" rIns="0" bIns="0" rtlCol="0" anchor="t"/>
          <a:lstStyle/>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Overall position: Stable with targeted intervention required</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Revenue performance on plan; margin slightly below target</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Customer service levels improved quarter on quarter</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Two strategic projects remain Amber pending delivery milestones</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Board approval requested on budget reallocation and hiring</a:t>
            </a:r>
            <a:endParaRPr lang="en-US" sz="1700" dirty="0"/>
          </a:p>
        </p:txBody>
      </p:sp>
      <p:sp>
        <p:nvSpPr>
          <p:cNvPr id="7" name="Text 5"/>
          <p:cNvSpPr/>
          <p:nvPr/>
        </p:nvSpPr>
        <p:spPr>
          <a:xfrm>
            <a:off x="877824" y="6144768"/>
            <a:ext cx="10149840" cy="256032"/>
          </a:xfrm>
          <a:prstGeom prst="rect">
            <a:avLst/>
          </a:prstGeom>
          <a:noFill/>
          <a:ln/>
        </p:spPr>
        <p:txBody>
          <a:bodyPr wrap="square" lIns="0" tIns="0" rIns="0" bIns="0" rtlCol="0" anchor="ctr"/>
          <a:lstStyle/>
          <a:p>
            <a:pPr indent="0" marL="0">
              <a:buNone/>
            </a:pPr>
            <a:r>
              <a:rPr lang="en-US" sz="900" i="1" dirty="0">
                <a:solidFill>
                  <a:srgbClr val="6A7F93"/>
                </a:solidFill>
                <a:latin typeface="Aptos" pitchFamily="34" charset="0"/>
                <a:ea typeface="Aptos" pitchFamily="34" charset="-122"/>
                <a:cs typeface="Aptos" pitchFamily="34" charset="-120"/>
              </a:rPr>
              <a:t>Provide a concise summary that allows directors to understand the position in under two minutes. Use restrained language and a balanced view of performance, risk, and required action. Highlight only the matters that materially affect governance, accountability, or strategic delivery.</a:t>
            </a:r>
            <a:endParaRPr lang="en-US" sz="9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5F9FC"/>
        </a:solidFill>
      </p:bgPr>
    </p:bg>
    <p:spTree>
      <p:nvGrpSpPr>
        <p:cNvPr id="1" name=""/>
        <p:cNvGrpSpPr/>
        <p:nvPr/>
      </p:nvGrpSpPr>
      <p:grpSpPr>
        <a:xfrm>
          <a:off x="0" y="0"/>
          <a:ext cx="0" cy="0"/>
          <a:chOff x="0" y="0"/>
          <a:chExt cx="0" cy="0"/>
        </a:xfrm>
      </p:grpSpPr>
      <p:sp>
        <p:nvSpPr>
          <p:cNvPr id="2" name="Shape 0"/>
          <p:cNvSpPr/>
          <p:nvPr/>
        </p:nvSpPr>
        <p:spPr>
          <a:xfrm>
            <a:off x="0" y="0"/>
            <a:ext cx="12188952" cy="310896"/>
          </a:xfrm>
          <a:prstGeom prst="rect">
            <a:avLst/>
          </a:prstGeom>
          <a:solidFill>
            <a:srgbClr val="12263A"/>
          </a:solidFill>
          <a:ln w="12700">
            <a:solidFill>
              <a:srgbClr val="0B1220">
                <a:alpha val="0"/>
              </a:srgbClr>
            </a:solidFill>
            <a:prstDash val="solid"/>
          </a:ln>
        </p:spPr>
      </p:sp>
      <p:sp>
        <p:nvSpPr>
          <p:cNvPr id="3" name="Text 1"/>
          <p:cNvSpPr/>
          <p:nvPr/>
        </p:nvSpPr>
        <p:spPr>
          <a:xfrm>
            <a:off x="457200" y="82296"/>
            <a:ext cx="3108960" cy="146304"/>
          </a:xfrm>
          <a:prstGeom prst="rect">
            <a:avLst/>
          </a:prstGeom>
          <a:noFill/>
          <a:ln/>
        </p:spPr>
        <p:txBody>
          <a:bodyPr wrap="square" lIns="0" tIns="0" rIns="0" bIns="0" rtlCol="0" anchor="ctr"/>
          <a:lstStyle/>
          <a:p>
            <a:pPr indent="0" marL="0">
              <a:buNone/>
            </a:pPr>
            <a:r>
              <a:rPr lang="en-US" sz="1000" b="1" dirty="0">
                <a:solidFill>
                  <a:srgbClr val="D6E6F2"/>
                </a:solidFill>
                <a:latin typeface="Aptos" pitchFamily="34" charset="0"/>
                <a:ea typeface="Aptos" pitchFamily="34" charset="-122"/>
                <a:cs typeface="Aptos" pitchFamily="34" charset="-120"/>
              </a:rPr>
              <a:t>秒搭 · Slide 3</a:t>
            </a:r>
            <a:endParaRPr lang="en-US" sz="1000" dirty="0"/>
          </a:p>
        </p:txBody>
      </p:sp>
      <p:sp>
        <p:nvSpPr>
          <p:cNvPr id="4" name="Text 2"/>
          <p:cNvSpPr/>
          <p:nvPr/>
        </p:nvSpPr>
        <p:spPr>
          <a:xfrm>
            <a:off x="603504" y="658368"/>
            <a:ext cx="10607040" cy="658368"/>
          </a:xfrm>
          <a:prstGeom prst="rect">
            <a:avLst/>
          </a:prstGeom>
          <a:noFill/>
          <a:ln/>
        </p:spPr>
        <p:txBody>
          <a:bodyPr wrap="square" lIns="0" tIns="0" rIns="0" bIns="0" rtlCol="0" anchor="ctr"/>
          <a:lstStyle/>
          <a:p>
            <a:pPr indent="0" marL="0">
              <a:buNone/>
            </a:pPr>
            <a:r>
              <a:rPr lang="en-US" sz="2200" b="1" dirty="0">
                <a:solidFill>
                  <a:srgbClr val="11263B"/>
                </a:solidFill>
                <a:latin typeface="Aptos Display" pitchFamily="34" charset="0"/>
                <a:ea typeface="Aptos Display" pitchFamily="34" charset="-122"/>
                <a:cs typeface="Aptos Display" pitchFamily="34" charset="-120"/>
              </a:rPr>
              <a:t>KPI Dashboard</a:t>
            </a:r>
            <a:endParaRPr lang="en-US" sz="2200" dirty="0"/>
          </a:p>
        </p:txBody>
      </p:sp>
      <p:sp>
        <p:nvSpPr>
          <p:cNvPr id="5" name="Shape 3"/>
          <p:cNvSpPr/>
          <p:nvPr/>
        </p:nvSpPr>
        <p:spPr>
          <a:xfrm>
            <a:off x="585216" y="1481328"/>
            <a:ext cx="10991088" cy="4498848"/>
          </a:xfrm>
          <a:prstGeom prst="roundRect">
            <a:avLst>
              <a:gd name="adj" fmla="val 1626"/>
            </a:avLst>
          </a:prstGeom>
          <a:solidFill>
            <a:srgbClr val="FFFFFF"/>
          </a:solidFill>
          <a:ln w="12700">
            <a:solidFill>
              <a:srgbClr val="D7E6F1"/>
            </a:solidFill>
            <a:prstDash val="solid"/>
          </a:ln>
          <a:effectLst>
            <a:outerShdw sx="100000" sy="100000" kx="0" ky="0" algn="bl" rotWithShape="0" blurRad="12700" dist="12700" dir="2700000">
              <a:srgbClr val="B8C7D4">
                <a:alpha val="12000"/>
              </a:srgbClr>
            </a:outerShdw>
          </a:effectLst>
        </p:spPr>
      </p:sp>
      <p:sp>
        <p:nvSpPr>
          <p:cNvPr id="6" name="Text 4"/>
          <p:cNvSpPr/>
          <p:nvPr/>
        </p:nvSpPr>
        <p:spPr>
          <a:xfrm>
            <a:off x="914400" y="1828800"/>
            <a:ext cx="9875520" cy="3566160"/>
          </a:xfrm>
          <a:prstGeom prst="rect">
            <a:avLst/>
          </a:prstGeom>
          <a:noFill/>
          <a:ln/>
        </p:spPr>
        <p:txBody>
          <a:bodyPr wrap="square" lIns="0" tIns="0" rIns="0" bIns="0" rtlCol="0" anchor="t"/>
          <a:lstStyle/>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Revenue: £12.4m, Green, 2% above plan</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EBITDA: £2.1m, Amber, 4% below plan</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Cash balance: £3.8m, Green, within covenant headroom</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Customer retention: 91%, Green, up 3 points</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Project delivery: 78% on time, Amber, below 85% target</a:t>
            </a:r>
            <a:endParaRPr lang="en-US" sz="1700" dirty="0"/>
          </a:p>
        </p:txBody>
      </p:sp>
      <p:sp>
        <p:nvSpPr>
          <p:cNvPr id="7" name="Text 5"/>
          <p:cNvSpPr/>
          <p:nvPr/>
        </p:nvSpPr>
        <p:spPr>
          <a:xfrm>
            <a:off x="877824" y="6144768"/>
            <a:ext cx="10149840" cy="256032"/>
          </a:xfrm>
          <a:prstGeom prst="rect">
            <a:avLst/>
          </a:prstGeom>
          <a:noFill/>
          <a:ln/>
        </p:spPr>
        <p:txBody>
          <a:bodyPr wrap="square" lIns="0" tIns="0" rIns="0" bIns="0" rtlCol="0" anchor="ctr"/>
          <a:lstStyle/>
          <a:p>
            <a:pPr indent="0" marL="0">
              <a:buNone/>
            </a:pPr>
            <a:r>
              <a:rPr lang="en-US" sz="900" i="1" dirty="0">
                <a:solidFill>
                  <a:srgbClr val="6A7F93"/>
                </a:solidFill>
                <a:latin typeface="Aptos" pitchFamily="34" charset="0"/>
                <a:ea typeface="Aptos" pitchFamily="34" charset="-122"/>
                <a:cs typeface="Aptos" pitchFamily="34" charset="-120"/>
              </a:rPr>
              <a:t>Present a simple RAG-based dashboard with a clear comparison against plan, prior period, or target. Keep measures few but meaningful. Directors should be able to identify where assurance is strong and where management attention is required.</a:t>
            </a:r>
            <a:endParaRPr lang="en-US" sz="9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5F9FC"/>
        </a:solidFill>
      </p:bgPr>
    </p:bg>
    <p:spTree>
      <p:nvGrpSpPr>
        <p:cNvPr id="1" name=""/>
        <p:cNvGrpSpPr/>
        <p:nvPr/>
      </p:nvGrpSpPr>
      <p:grpSpPr>
        <a:xfrm>
          <a:off x="0" y="0"/>
          <a:ext cx="0" cy="0"/>
          <a:chOff x="0" y="0"/>
          <a:chExt cx="0" cy="0"/>
        </a:xfrm>
      </p:grpSpPr>
      <p:sp>
        <p:nvSpPr>
          <p:cNvPr id="2" name="Shape 0"/>
          <p:cNvSpPr/>
          <p:nvPr/>
        </p:nvSpPr>
        <p:spPr>
          <a:xfrm>
            <a:off x="0" y="0"/>
            <a:ext cx="12188952" cy="310896"/>
          </a:xfrm>
          <a:prstGeom prst="rect">
            <a:avLst/>
          </a:prstGeom>
          <a:solidFill>
            <a:srgbClr val="12263A"/>
          </a:solidFill>
          <a:ln w="12700">
            <a:solidFill>
              <a:srgbClr val="0B1220">
                <a:alpha val="0"/>
              </a:srgbClr>
            </a:solidFill>
            <a:prstDash val="solid"/>
          </a:ln>
        </p:spPr>
      </p:sp>
      <p:sp>
        <p:nvSpPr>
          <p:cNvPr id="3" name="Text 1"/>
          <p:cNvSpPr/>
          <p:nvPr/>
        </p:nvSpPr>
        <p:spPr>
          <a:xfrm>
            <a:off x="457200" y="82296"/>
            <a:ext cx="3108960" cy="146304"/>
          </a:xfrm>
          <a:prstGeom prst="rect">
            <a:avLst/>
          </a:prstGeom>
          <a:noFill/>
          <a:ln/>
        </p:spPr>
        <p:txBody>
          <a:bodyPr wrap="square" lIns="0" tIns="0" rIns="0" bIns="0" rtlCol="0" anchor="ctr"/>
          <a:lstStyle/>
          <a:p>
            <a:pPr indent="0" marL="0">
              <a:buNone/>
            </a:pPr>
            <a:r>
              <a:rPr lang="en-US" sz="1000" b="1" dirty="0">
                <a:solidFill>
                  <a:srgbClr val="D6E6F2"/>
                </a:solidFill>
                <a:latin typeface="Aptos" pitchFamily="34" charset="0"/>
                <a:ea typeface="Aptos" pitchFamily="34" charset="-122"/>
                <a:cs typeface="Aptos" pitchFamily="34" charset="-120"/>
              </a:rPr>
              <a:t>秒搭 · Slide 4</a:t>
            </a:r>
            <a:endParaRPr lang="en-US" sz="1000" dirty="0"/>
          </a:p>
        </p:txBody>
      </p:sp>
      <p:sp>
        <p:nvSpPr>
          <p:cNvPr id="4" name="Text 2"/>
          <p:cNvSpPr/>
          <p:nvPr/>
        </p:nvSpPr>
        <p:spPr>
          <a:xfrm>
            <a:off x="603504" y="658368"/>
            <a:ext cx="10607040" cy="658368"/>
          </a:xfrm>
          <a:prstGeom prst="rect">
            <a:avLst/>
          </a:prstGeom>
          <a:noFill/>
          <a:ln/>
        </p:spPr>
        <p:txBody>
          <a:bodyPr wrap="square" lIns="0" tIns="0" rIns="0" bIns="0" rtlCol="0" anchor="ctr"/>
          <a:lstStyle/>
          <a:p>
            <a:pPr indent="0" marL="0">
              <a:buNone/>
            </a:pPr>
            <a:r>
              <a:rPr lang="en-US" sz="2200" b="1" dirty="0">
                <a:solidFill>
                  <a:srgbClr val="11263B"/>
                </a:solidFill>
                <a:latin typeface="Aptos Display" pitchFamily="34" charset="0"/>
                <a:ea typeface="Aptos Display" pitchFamily="34" charset="-122"/>
                <a:cs typeface="Aptos Display" pitchFamily="34" charset="-120"/>
              </a:rPr>
              <a:t>Financial Snapshot</a:t>
            </a:r>
            <a:endParaRPr lang="en-US" sz="2200" dirty="0"/>
          </a:p>
        </p:txBody>
      </p:sp>
      <p:sp>
        <p:nvSpPr>
          <p:cNvPr id="5" name="Shape 3"/>
          <p:cNvSpPr/>
          <p:nvPr/>
        </p:nvSpPr>
        <p:spPr>
          <a:xfrm>
            <a:off x="585216" y="1481328"/>
            <a:ext cx="10991088" cy="4498848"/>
          </a:xfrm>
          <a:prstGeom prst="roundRect">
            <a:avLst>
              <a:gd name="adj" fmla="val 1626"/>
            </a:avLst>
          </a:prstGeom>
          <a:solidFill>
            <a:srgbClr val="FFFFFF"/>
          </a:solidFill>
          <a:ln w="12700">
            <a:solidFill>
              <a:srgbClr val="D7E6F1"/>
            </a:solidFill>
            <a:prstDash val="solid"/>
          </a:ln>
          <a:effectLst>
            <a:outerShdw sx="100000" sy="100000" kx="0" ky="0" algn="bl" rotWithShape="0" blurRad="12700" dist="12700" dir="2700000">
              <a:srgbClr val="B8C7D4">
                <a:alpha val="12000"/>
              </a:srgbClr>
            </a:outerShdw>
          </a:effectLst>
        </p:spPr>
      </p:sp>
      <p:sp>
        <p:nvSpPr>
          <p:cNvPr id="6" name="Text 4"/>
          <p:cNvSpPr/>
          <p:nvPr/>
        </p:nvSpPr>
        <p:spPr>
          <a:xfrm>
            <a:off x="914400" y="1828800"/>
            <a:ext cx="9875520" cy="3566160"/>
          </a:xfrm>
          <a:prstGeom prst="rect">
            <a:avLst/>
          </a:prstGeom>
          <a:noFill/>
          <a:ln/>
        </p:spPr>
        <p:txBody>
          <a:bodyPr wrap="square" lIns="0" tIns="0" rIns="0" bIns="0" rtlCol="0" anchor="t"/>
          <a:lstStyle/>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Quarterly revenue ahead of budget by £0.3m</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Gross margin reduced by input cost inflation</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Operating expenditure broadly controlled across functions</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Cash conversion slower due to debtor ageing</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Forecast year-end outcome remains achievable with mitigation</a:t>
            </a:r>
            <a:endParaRPr lang="en-US" sz="1700" dirty="0"/>
          </a:p>
        </p:txBody>
      </p:sp>
      <p:sp>
        <p:nvSpPr>
          <p:cNvPr id="7" name="Text 5"/>
          <p:cNvSpPr/>
          <p:nvPr/>
        </p:nvSpPr>
        <p:spPr>
          <a:xfrm>
            <a:off x="877824" y="6144768"/>
            <a:ext cx="10149840" cy="256032"/>
          </a:xfrm>
          <a:prstGeom prst="rect">
            <a:avLst/>
          </a:prstGeom>
          <a:noFill/>
          <a:ln/>
        </p:spPr>
        <p:txBody>
          <a:bodyPr wrap="square" lIns="0" tIns="0" rIns="0" bIns="0" rtlCol="0" anchor="ctr"/>
          <a:lstStyle/>
          <a:p>
            <a:pPr indent="0" marL="0">
              <a:buNone/>
            </a:pPr>
            <a:r>
              <a:rPr lang="en-US" sz="900" i="1" dirty="0">
                <a:solidFill>
                  <a:srgbClr val="6A7F93"/>
                </a:solidFill>
                <a:latin typeface="Aptos" pitchFamily="34" charset="0"/>
                <a:ea typeface="Aptos" pitchFamily="34" charset="-122"/>
                <a:cs typeface="Aptos" pitchFamily="34" charset="-120"/>
              </a:rPr>
              <a:t>Summarise the financial position without excessive detail. Focus on budget variance, margin movement, cash, and forecast confidence. Where there is pressure, explain the operational cause and the mitigation already underway. This slide should support informed challenge from the Board.</a:t>
            </a:r>
            <a:endParaRPr lang="en-US" sz="9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5F9FC"/>
        </a:solidFill>
      </p:bgPr>
    </p:bg>
    <p:spTree>
      <p:nvGrpSpPr>
        <p:cNvPr id="1" name=""/>
        <p:cNvGrpSpPr/>
        <p:nvPr/>
      </p:nvGrpSpPr>
      <p:grpSpPr>
        <a:xfrm>
          <a:off x="0" y="0"/>
          <a:ext cx="0" cy="0"/>
          <a:chOff x="0" y="0"/>
          <a:chExt cx="0" cy="0"/>
        </a:xfrm>
      </p:grpSpPr>
      <p:sp>
        <p:nvSpPr>
          <p:cNvPr id="2" name="Shape 0"/>
          <p:cNvSpPr/>
          <p:nvPr/>
        </p:nvSpPr>
        <p:spPr>
          <a:xfrm>
            <a:off x="0" y="0"/>
            <a:ext cx="12188952" cy="310896"/>
          </a:xfrm>
          <a:prstGeom prst="rect">
            <a:avLst/>
          </a:prstGeom>
          <a:solidFill>
            <a:srgbClr val="12263A"/>
          </a:solidFill>
          <a:ln w="12700">
            <a:solidFill>
              <a:srgbClr val="0B1220">
                <a:alpha val="0"/>
              </a:srgbClr>
            </a:solidFill>
            <a:prstDash val="solid"/>
          </a:ln>
        </p:spPr>
      </p:sp>
      <p:sp>
        <p:nvSpPr>
          <p:cNvPr id="3" name="Text 1"/>
          <p:cNvSpPr/>
          <p:nvPr/>
        </p:nvSpPr>
        <p:spPr>
          <a:xfrm>
            <a:off x="457200" y="82296"/>
            <a:ext cx="3108960" cy="146304"/>
          </a:xfrm>
          <a:prstGeom prst="rect">
            <a:avLst/>
          </a:prstGeom>
          <a:noFill/>
          <a:ln/>
        </p:spPr>
        <p:txBody>
          <a:bodyPr wrap="square" lIns="0" tIns="0" rIns="0" bIns="0" rtlCol="0" anchor="ctr"/>
          <a:lstStyle/>
          <a:p>
            <a:pPr indent="0" marL="0">
              <a:buNone/>
            </a:pPr>
            <a:r>
              <a:rPr lang="en-US" sz="1000" b="1" dirty="0">
                <a:solidFill>
                  <a:srgbClr val="D6E6F2"/>
                </a:solidFill>
                <a:latin typeface="Aptos" pitchFamily="34" charset="0"/>
                <a:ea typeface="Aptos" pitchFamily="34" charset="-122"/>
                <a:cs typeface="Aptos" pitchFamily="34" charset="-120"/>
              </a:rPr>
              <a:t>秒搭 · Slide 5</a:t>
            </a:r>
            <a:endParaRPr lang="en-US" sz="1000" dirty="0"/>
          </a:p>
        </p:txBody>
      </p:sp>
      <p:sp>
        <p:nvSpPr>
          <p:cNvPr id="4" name="Text 2"/>
          <p:cNvSpPr/>
          <p:nvPr/>
        </p:nvSpPr>
        <p:spPr>
          <a:xfrm>
            <a:off x="603504" y="658368"/>
            <a:ext cx="10607040" cy="658368"/>
          </a:xfrm>
          <a:prstGeom prst="rect">
            <a:avLst/>
          </a:prstGeom>
          <a:noFill/>
          <a:ln/>
        </p:spPr>
        <p:txBody>
          <a:bodyPr wrap="square" lIns="0" tIns="0" rIns="0" bIns="0" rtlCol="0" anchor="ctr"/>
          <a:lstStyle/>
          <a:p>
            <a:pPr indent="0" marL="0">
              <a:buNone/>
            </a:pPr>
            <a:r>
              <a:rPr lang="en-US" sz="2200" b="1" dirty="0">
                <a:solidFill>
                  <a:srgbClr val="11263B"/>
                </a:solidFill>
                <a:latin typeface="Aptos Display" pitchFamily="34" charset="0"/>
                <a:ea typeface="Aptos Display" pitchFamily="34" charset="-122"/>
                <a:cs typeface="Aptos Display" pitchFamily="34" charset="-120"/>
              </a:rPr>
              <a:t>Risk Register Summary</a:t>
            </a:r>
            <a:endParaRPr lang="en-US" sz="2200" dirty="0"/>
          </a:p>
        </p:txBody>
      </p:sp>
      <p:sp>
        <p:nvSpPr>
          <p:cNvPr id="5" name="Shape 3"/>
          <p:cNvSpPr/>
          <p:nvPr/>
        </p:nvSpPr>
        <p:spPr>
          <a:xfrm>
            <a:off x="585216" y="1481328"/>
            <a:ext cx="10991088" cy="4498848"/>
          </a:xfrm>
          <a:prstGeom prst="roundRect">
            <a:avLst>
              <a:gd name="adj" fmla="val 1626"/>
            </a:avLst>
          </a:prstGeom>
          <a:solidFill>
            <a:srgbClr val="FFFFFF"/>
          </a:solidFill>
          <a:ln w="12700">
            <a:solidFill>
              <a:srgbClr val="D7E6F1"/>
            </a:solidFill>
            <a:prstDash val="solid"/>
          </a:ln>
          <a:effectLst>
            <a:outerShdw sx="100000" sy="100000" kx="0" ky="0" algn="bl" rotWithShape="0" blurRad="12700" dist="12700" dir="2700000">
              <a:srgbClr val="B8C7D4">
                <a:alpha val="12000"/>
              </a:srgbClr>
            </a:outerShdw>
          </a:effectLst>
        </p:spPr>
      </p:sp>
      <p:sp>
        <p:nvSpPr>
          <p:cNvPr id="6" name="Text 4"/>
          <p:cNvSpPr/>
          <p:nvPr/>
        </p:nvSpPr>
        <p:spPr>
          <a:xfrm>
            <a:off x="914400" y="1828800"/>
            <a:ext cx="9875520" cy="3566160"/>
          </a:xfrm>
          <a:prstGeom prst="rect">
            <a:avLst/>
          </a:prstGeom>
          <a:noFill/>
          <a:ln/>
        </p:spPr>
        <p:txBody>
          <a:bodyPr wrap="square" lIns="0" tIns="0" rIns="0" bIns="0" rtlCol="0" anchor="t"/>
          <a:lstStyle/>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Cyber resilience: Amber, controls strengthened, testing scheduled</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Supplier dependency: Amber, second-source plan in progress</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Regulatory compliance: Green, no material breaches reported</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Key person reliance: Red, recruitment and succession action open</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Risk review completed with owners and target dates logged</a:t>
            </a:r>
            <a:endParaRPr lang="en-US" sz="1700" dirty="0"/>
          </a:p>
        </p:txBody>
      </p:sp>
      <p:sp>
        <p:nvSpPr>
          <p:cNvPr id="7" name="Text 5"/>
          <p:cNvSpPr/>
          <p:nvPr/>
        </p:nvSpPr>
        <p:spPr>
          <a:xfrm>
            <a:off x="877824" y="6144768"/>
            <a:ext cx="10149840" cy="256032"/>
          </a:xfrm>
          <a:prstGeom prst="rect">
            <a:avLst/>
          </a:prstGeom>
          <a:noFill/>
          <a:ln/>
        </p:spPr>
        <p:txBody>
          <a:bodyPr wrap="square" lIns="0" tIns="0" rIns="0" bIns="0" rtlCol="0" anchor="ctr"/>
          <a:lstStyle/>
          <a:p>
            <a:pPr indent="0" marL="0">
              <a:buNone/>
            </a:pPr>
            <a:r>
              <a:rPr lang="en-US" sz="900" i="1" dirty="0">
                <a:solidFill>
                  <a:srgbClr val="6A7F93"/>
                </a:solidFill>
                <a:latin typeface="Aptos" pitchFamily="34" charset="0"/>
                <a:ea typeface="Aptos" pitchFamily="34" charset="-122"/>
                <a:cs typeface="Aptos" pitchFamily="34" charset="-120"/>
              </a:rPr>
              <a:t>Use this slide to show disciplined risk management and audit trail. For each material risk, indicate status, mitigation, owner, and whether Board attention is needed. In a UK governance context, visible accountability and evidence of review are important.</a:t>
            </a:r>
            <a:endParaRPr lang="en-US" sz="9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5F9FC"/>
        </a:solidFill>
      </p:bgPr>
    </p:bg>
    <p:spTree>
      <p:nvGrpSpPr>
        <p:cNvPr id="1" name=""/>
        <p:cNvGrpSpPr/>
        <p:nvPr/>
      </p:nvGrpSpPr>
      <p:grpSpPr>
        <a:xfrm>
          <a:off x="0" y="0"/>
          <a:ext cx="0" cy="0"/>
          <a:chOff x="0" y="0"/>
          <a:chExt cx="0" cy="0"/>
        </a:xfrm>
      </p:grpSpPr>
      <p:sp>
        <p:nvSpPr>
          <p:cNvPr id="2" name="Shape 0"/>
          <p:cNvSpPr/>
          <p:nvPr/>
        </p:nvSpPr>
        <p:spPr>
          <a:xfrm>
            <a:off x="0" y="0"/>
            <a:ext cx="12188952" cy="310896"/>
          </a:xfrm>
          <a:prstGeom prst="rect">
            <a:avLst/>
          </a:prstGeom>
          <a:solidFill>
            <a:srgbClr val="12263A"/>
          </a:solidFill>
          <a:ln w="12700">
            <a:solidFill>
              <a:srgbClr val="0B1220">
                <a:alpha val="0"/>
              </a:srgbClr>
            </a:solidFill>
            <a:prstDash val="solid"/>
          </a:ln>
        </p:spPr>
      </p:sp>
      <p:sp>
        <p:nvSpPr>
          <p:cNvPr id="3" name="Text 1"/>
          <p:cNvSpPr/>
          <p:nvPr/>
        </p:nvSpPr>
        <p:spPr>
          <a:xfrm>
            <a:off x="457200" y="82296"/>
            <a:ext cx="3108960" cy="146304"/>
          </a:xfrm>
          <a:prstGeom prst="rect">
            <a:avLst/>
          </a:prstGeom>
          <a:noFill/>
          <a:ln/>
        </p:spPr>
        <p:txBody>
          <a:bodyPr wrap="square" lIns="0" tIns="0" rIns="0" bIns="0" rtlCol="0" anchor="ctr"/>
          <a:lstStyle/>
          <a:p>
            <a:pPr indent="0" marL="0">
              <a:buNone/>
            </a:pPr>
            <a:r>
              <a:rPr lang="en-US" sz="1000" b="1" dirty="0">
                <a:solidFill>
                  <a:srgbClr val="D6E6F2"/>
                </a:solidFill>
                <a:latin typeface="Aptos" pitchFamily="34" charset="0"/>
                <a:ea typeface="Aptos" pitchFamily="34" charset="-122"/>
                <a:cs typeface="Aptos" pitchFamily="34" charset="-120"/>
              </a:rPr>
              <a:t>秒搭 · Slide 6</a:t>
            </a:r>
            <a:endParaRPr lang="en-US" sz="1000" dirty="0"/>
          </a:p>
        </p:txBody>
      </p:sp>
      <p:sp>
        <p:nvSpPr>
          <p:cNvPr id="4" name="Text 2"/>
          <p:cNvSpPr/>
          <p:nvPr/>
        </p:nvSpPr>
        <p:spPr>
          <a:xfrm>
            <a:off x="603504" y="658368"/>
            <a:ext cx="10607040" cy="658368"/>
          </a:xfrm>
          <a:prstGeom prst="rect">
            <a:avLst/>
          </a:prstGeom>
          <a:noFill/>
          <a:ln/>
        </p:spPr>
        <p:txBody>
          <a:bodyPr wrap="square" lIns="0" tIns="0" rIns="0" bIns="0" rtlCol="0" anchor="ctr"/>
          <a:lstStyle/>
          <a:p>
            <a:pPr indent="0" marL="0">
              <a:buNone/>
            </a:pPr>
            <a:r>
              <a:rPr lang="en-US" sz="2200" b="1" dirty="0">
                <a:solidFill>
                  <a:srgbClr val="11263B"/>
                </a:solidFill>
                <a:latin typeface="Aptos Display" pitchFamily="34" charset="0"/>
                <a:ea typeface="Aptos Display" pitchFamily="34" charset="-122"/>
                <a:cs typeface="Aptos Display" pitchFamily="34" charset="-120"/>
              </a:rPr>
              <a:t>Decisions Required from the Board</a:t>
            </a:r>
            <a:endParaRPr lang="en-US" sz="2200" dirty="0"/>
          </a:p>
        </p:txBody>
      </p:sp>
      <p:sp>
        <p:nvSpPr>
          <p:cNvPr id="5" name="Shape 3"/>
          <p:cNvSpPr/>
          <p:nvPr/>
        </p:nvSpPr>
        <p:spPr>
          <a:xfrm>
            <a:off x="585216" y="1481328"/>
            <a:ext cx="10991088" cy="4498848"/>
          </a:xfrm>
          <a:prstGeom prst="roundRect">
            <a:avLst>
              <a:gd name="adj" fmla="val 1626"/>
            </a:avLst>
          </a:prstGeom>
          <a:solidFill>
            <a:srgbClr val="FFFFFF"/>
          </a:solidFill>
          <a:ln w="12700">
            <a:solidFill>
              <a:srgbClr val="D7E6F1"/>
            </a:solidFill>
            <a:prstDash val="solid"/>
          </a:ln>
          <a:effectLst>
            <a:outerShdw sx="100000" sy="100000" kx="0" ky="0" algn="bl" rotWithShape="0" blurRad="12700" dist="12700" dir="2700000">
              <a:srgbClr val="B8C7D4">
                <a:alpha val="12000"/>
              </a:srgbClr>
            </a:outerShdw>
          </a:effectLst>
        </p:spPr>
      </p:sp>
      <p:sp>
        <p:nvSpPr>
          <p:cNvPr id="6" name="Text 4"/>
          <p:cNvSpPr/>
          <p:nvPr/>
        </p:nvSpPr>
        <p:spPr>
          <a:xfrm>
            <a:off x="914400" y="1828800"/>
            <a:ext cx="9875520" cy="3566160"/>
          </a:xfrm>
          <a:prstGeom prst="rect">
            <a:avLst/>
          </a:prstGeom>
          <a:noFill/>
          <a:ln/>
        </p:spPr>
        <p:txBody>
          <a:bodyPr wrap="square" lIns="0" tIns="0" rIns="0" bIns="0" rtlCol="0" anchor="t"/>
          <a:lstStyle/>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Approve £250k budget transfer to priority delivery programme</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Approve recruitment for Head of Compliance role</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Endorse revised timeline for digital transformation phase</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Note updated risk appetite position on supplier concentration</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Confirm reporting cadence for monthly exception updates</a:t>
            </a:r>
            <a:endParaRPr lang="en-US" sz="1700" dirty="0"/>
          </a:p>
        </p:txBody>
      </p:sp>
      <p:sp>
        <p:nvSpPr>
          <p:cNvPr id="7" name="Text 5"/>
          <p:cNvSpPr/>
          <p:nvPr/>
        </p:nvSpPr>
        <p:spPr>
          <a:xfrm>
            <a:off x="877824" y="6144768"/>
            <a:ext cx="10149840" cy="256032"/>
          </a:xfrm>
          <a:prstGeom prst="rect">
            <a:avLst/>
          </a:prstGeom>
          <a:noFill/>
          <a:ln/>
        </p:spPr>
        <p:txBody>
          <a:bodyPr wrap="square" lIns="0" tIns="0" rIns="0" bIns="0" rtlCol="0" anchor="ctr"/>
          <a:lstStyle/>
          <a:p>
            <a:pPr indent="0" marL="0">
              <a:buNone/>
            </a:pPr>
            <a:r>
              <a:rPr lang="en-US" sz="900" i="1" dirty="0">
                <a:solidFill>
                  <a:srgbClr val="6A7F93"/>
                </a:solidFill>
                <a:latin typeface="Aptos" pitchFamily="34" charset="0"/>
                <a:ea typeface="Aptos" pitchFamily="34" charset="-122"/>
                <a:cs typeface="Aptos" pitchFamily="34" charset="-120"/>
              </a:rPr>
              <a:t>Make the decision requests explicit and capable of being minuted. Separate approvals, endorsements, and items for noting. This helps the company secretary maintain a clear decision log and ensures the Board understands exactly what is being requested.</a:t>
            </a:r>
            <a:endParaRPr lang="en-US" sz="9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5F9FC"/>
        </a:solidFill>
      </p:bgPr>
    </p:bg>
    <p:spTree>
      <p:nvGrpSpPr>
        <p:cNvPr id="1" name=""/>
        <p:cNvGrpSpPr/>
        <p:nvPr/>
      </p:nvGrpSpPr>
      <p:grpSpPr>
        <a:xfrm>
          <a:off x="0" y="0"/>
          <a:ext cx="0" cy="0"/>
          <a:chOff x="0" y="0"/>
          <a:chExt cx="0" cy="0"/>
        </a:xfrm>
      </p:grpSpPr>
      <p:sp>
        <p:nvSpPr>
          <p:cNvPr id="2" name="Shape 0"/>
          <p:cNvSpPr/>
          <p:nvPr/>
        </p:nvSpPr>
        <p:spPr>
          <a:xfrm>
            <a:off x="0" y="0"/>
            <a:ext cx="12188952" cy="310896"/>
          </a:xfrm>
          <a:prstGeom prst="rect">
            <a:avLst/>
          </a:prstGeom>
          <a:solidFill>
            <a:srgbClr val="12263A"/>
          </a:solidFill>
          <a:ln w="12700">
            <a:solidFill>
              <a:srgbClr val="0B1220">
                <a:alpha val="0"/>
              </a:srgbClr>
            </a:solidFill>
            <a:prstDash val="solid"/>
          </a:ln>
        </p:spPr>
      </p:sp>
      <p:sp>
        <p:nvSpPr>
          <p:cNvPr id="3" name="Text 1"/>
          <p:cNvSpPr/>
          <p:nvPr/>
        </p:nvSpPr>
        <p:spPr>
          <a:xfrm>
            <a:off x="457200" y="82296"/>
            <a:ext cx="3108960" cy="146304"/>
          </a:xfrm>
          <a:prstGeom prst="rect">
            <a:avLst/>
          </a:prstGeom>
          <a:noFill/>
          <a:ln/>
        </p:spPr>
        <p:txBody>
          <a:bodyPr wrap="square" lIns="0" tIns="0" rIns="0" bIns="0" rtlCol="0" anchor="ctr"/>
          <a:lstStyle/>
          <a:p>
            <a:pPr indent="0" marL="0">
              <a:buNone/>
            </a:pPr>
            <a:r>
              <a:rPr lang="en-US" sz="1000" b="1" dirty="0">
                <a:solidFill>
                  <a:srgbClr val="D6E6F2"/>
                </a:solidFill>
                <a:latin typeface="Aptos" pitchFamily="34" charset="0"/>
                <a:ea typeface="Aptos" pitchFamily="34" charset="-122"/>
                <a:cs typeface="Aptos" pitchFamily="34" charset="-120"/>
              </a:rPr>
              <a:t>秒搭 · Slide 7</a:t>
            </a:r>
            <a:endParaRPr lang="en-US" sz="1000" dirty="0"/>
          </a:p>
        </p:txBody>
      </p:sp>
      <p:sp>
        <p:nvSpPr>
          <p:cNvPr id="4" name="Text 2"/>
          <p:cNvSpPr/>
          <p:nvPr/>
        </p:nvSpPr>
        <p:spPr>
          <a:xfrm>
            <a:off x="603504" y="658368"/>
            <a:ext cx="10607040" cy="658368"/>
          </a:xfrm>
          <a:prstGeom prst="rect">
            <a:avLst/>
          </a:prstGeom>
          <a:noFill/>
          <a:ln/>
        </p:spPr>
        <p:txBody>
          <a:bodyPr wrap="square" lIns="0" tIns="0" rIns="0" bIns="0" rtlCol="0" anchor="ctr"/>
          <a:lstStyle/>
          <a:p>
            <a:pPr indent="0" marL="0">
              <a:buNone/>
            </a:pPr>
            <a:r>
              <a:rPr lang="en-US" sz="2200" b="1" dirty="0">
                <a:solidFill>
                  <a:srgbClr val="11263B"/>
                </a:solidFill>
                <a:latin typeface="Aptos Display" pitchFamily="34" charset="0"/>
                <a:ea typeface="Aptos Display" pitchFamily="34" charset="-122"/>
                <a:cs typeface="Aptos Display" pitchFamily="34" charset="-120"/>
              </a:rPr>
              <a:t>Actions and Next Steps</a:t>
            </a:r>
            <a:endParaRPr lang="en-US" sz="2200" dirty="0"/>
          </a:p>
        </p:txBody>
      </p:sp>
      <p:sp>
        <p:nvSpPr>
          <p:cNvPr id="5" name="Shape 3"/>
          <p:cNvSpPr/>
          <p:nvPr/>
        </p:nvSpPr>
        <p:spPr>
          <a:xfrm>
            <a:off x="585216" y="1481328"/>
            <a:ext cx="10991088" cy="4498848"/>
          </a:xfrm>
          <a:prstGeom prst="roundRect">
            <a:avLst>
              <a:gd name="adj" fmla="val 1626"/>
            </a:avLst>
          </a:prstGeom>
          <a:solidFill>
            <a:srgbClr val="FFFFFF"/>
          </a:solidFill>
          <a:ln w="12700">
            <a:solidFill>
              <a:srgbClr val="D7E6F1"/>
            </a:solidFill>
            <a:prstDash val="solid"/>
          </a:ln>
          <a:effectLst>
            <a:outerShdw sx="100000" sy="100000" kx="0" ky="0" algn="bl" rotWithShape="0" blurRad="12700" dist="12700" dir="2700000">
              <a:srgbClr val="B8C7D4">
                <a:alpha val="12000"/>
              </a:srgbClr>
            </a:outerShdw>
          </a:effectLst>
        </p:spPr>
      </p:sp>
      <p:sp>
        <p:nvSpPr>
          <p:cNvPr id="6" name="Text 4"/>
          <p:cNvSpPr/>
          <p:nvPr/>
        </p:nvSpPr>
        <p:spPr>
          <a:xfrm>
            <a:off x="914400" y="1828800"/>
            <a:ext cx="9875520" cy="3566160"/>
          </a:xfrm>
          <a:prstGeom prst="rect">
            <a:avLst/>
          </a:prstGeom>
          <a:noFill/>
          <a:ln/>
        </p:spPr>
        <p:txBody>
          <a:bodyPr wrap="square" lIns="0" tIns="0" rIns="0" bIns="0" rtlCol="0" anchor="t"/>
          <a:lstStyle/>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Record resolutions and update the formal decision log</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Issue approved actions to owners within 48 hours</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Monitor Amber and Red items through monthly reporting</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Return with progress update at the next Board meeting</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Escalate material exceptions through agreed governance channels</a:t>
            </a:r>
            <a:endParaRPr lang="en-US" sz="1700" dirty="0"/>
          </a:p>
        </p:txBody>
      </p:sp>
      <p:sp>
        <p:nvSpPr>
          <p:cNvPr id="7" name="Text 5"/>
          <p:cNvSpPr/>
          <p:nvPr/>
        </p:nvSpPr>
        <p:spPr>
          <a:xfrm>
            <a:off x="877824" y="6144768"/>
            <a:ext cx="10149840" cy="256032"/>
          </a:xfrm>
          <a:prstGeom prst="rect">
            <a:avLst/>
          </a:prstGeom>
          <a:noFill/>
          <a:ln/>
        </p:spPr>
        <p:txBody>
          <a:bodyPr wrap="square" lIns="0" tIns="0" rIns="0" bIns="0" rtlCol="0" anchor="ctr"/>
          <a:lstStyle/>
          <a:p>
            <a:pPr indent="0" marL="0">
              <a:buNone/>
            </a:pPr>
            <a:r>
              <a:rPr lang="en-US" sz="900" i="1" dirty="0">
                <a:solidFill>
                  <a:srgbClr val="6A7F93"/>
                </a:solidFill>
                <a:latin typeface="Aptos" pitchFamily="34" charset="0"/>
                <a:ea typeface="Aptos" pitchFamily="34" charset="-122"/>
                <a:cs typeface="Aptos" pitchFamily="34" charset="-120"/>
              </a:rPr>
              <a:t>Close by confirming how decisions will be implemented and tracked. Emphasise ownership, timing, and reporting discipline. A strong closing slide should reassure directors that agreed actions will move into execution with an appropriate audit trail.</a:t>
            </a:r>
            <a:endParaRPr lang="en-US" sz="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ptos Display"/>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8</Slides>
  <Notes>8</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8</vt:i4>
      </vt:variant>
    </vt:vector>
  </HeadingPairs>
  <TitlesOfParts>
    <vt:vector size="11" baseType="lpstr">
      <vt:lpstr>Arial</vt:lpstr>
      <vt:lpstr>Calibri</vt:lpstr>
      <vt:lpstr>Office Theme</vt:lpstr>
      <vt:lpstr>Slide 1</vt:lpstr>
      <vt:lpstr>Slide 2</vt:lpstr>
      <vt:lpstr>Slide 3</vt:lpstr>
      <vt:lpstr>Slide 4</vt:lpstr>
      <vt:lpstr>Slide 5</vt:lpstr>
      <vt:lpstr>Slide 6</vt:lpstr>
      <vt:lpstr>Slide 7</vt:lpstr>
      <vt:lpstr>Slide 8</vt:lpstr>
    </vt:vector>
  </TitlesOfParts>
  <Company>秒搭</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Board Meeting Presentation Example UK</dc:title>
  <dc:subject>Provide a professional, UK-style board presentation example that teams can adapt for governance reporting, performance review, risk oversight, and board decision-making</dc:subject>
  <dc:creator>秒搭</dc:creator>
  <cp:lastModifiedBy>秒搭</cp:lastModifiedBy>
  <cp:revision>1</cp:revision>
  <dcterms:created xsi:type="dcterms:W3CDTF">2026-03-17T14:11:20Z</dcterms:created>
  <dcterms:modified xsi:type="dcterms:W3CDTF">2026-03-17T14:11:20Z</dcterms:modified>
</cp:coreProperties>
</file>