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Lst>
  <p:notesMasterIdLst>
    <p:notesMasterId r:id="rId10"/>
  </p:notesMasterIdLst>
  <p:sldSz cx="12192000" cy="6858000"/>
  <p:notesSz cx="6858000" cy="12192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notesMaster" Target="notesMasters/notesMaster1.xml"/><Relationship Id="rId11" Type="http://schemas.openxmlformats.org/officeDocument/2006/relationships/presProps" Target="presProps.xml"/><Relationship Id="rId12" Type="http://schemas.openxmlformats.org/officeDocument/2006/relationships/viewProps" Target="viewProps.xml"/><Relationship Id="rId13" Type="http://schemas.openxmlformats.org/officeDocument/2006/relationships/theme" Target="theme/theme1.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08111D"/>
        </a:solidFill>
      </p:bgPr>
    </p:bg>
    <p:spTree>
      <p:nvGrpSpPr>
        <p:cNvPr id="1" name=""/>
        <p:cNvGrpSpPr/>
        <p:nvPr/>
      </p:nvGrpSpPr>
      <p:grpSpPr>
        <a:xfrm>
          <a:off x="0" y="0"/>
          <a:ext cx="0" cy="0"/>
          <a:chOff x="0" y="0"/>
          <a:chExt cx="0" cy="0"/>
        </a:xfrm>
      </p:grpSpPr>
      <p:sp>
        <p:nvSpPr>
          <p:cNvPr id="2" name="Shape 0"/>
          <p:cNvSpPr/>
          <p:nvPr/>
        </p:nvSpPr>
        <p:spPr>
          <a:xfrm>
            <a:off x="0" y="0"/>
            <a:ext cx="12188952" cy="6858000"/>
          </a:xfrm>
          <a:prstGeom prst="rect">
            <a:avLst/>
          </a:prstGeom>
          <a:solidFill>
            <a:srgbClr val="08111D"/>
          </a:solidFill>
          <a:ln w="12700">
            <a:solidFill>
              <a:srgbClr val="08111D">
                <a:alpha val="0"/>
              </a:srgbClr>
            </a:solidFill>
            <a:prstDash val="solid"/>
          </a:ln>
        </p:spPr>
      </p:sp>
      <p:sp>
        <p:nvSpPr>
          <p:cNvPr id="3" name="Shape 1"/>
          <p:cNvSpPr/>
          <p:nvPr/>
        </p:nvSpPr>
        <p:spPr>
          <a:xfrm>
            <a:off x="566928" y="749808"/>
            <a:ext cx="182880" cy="2103120"/>
          </a:xfrm>
          <a:prstGeom prst="rect">
            <a:avLst/>
          </a:prstGeom>
          <a:solidFill>
            <a:srgbClr val="4CC9F0"/>
          </a:solidFill>
          <a:ln w="12700">
            <a:solidFill>
              <a:srgbClr val="4CC9F0">
                <a:alpha val="0"/>
              </a:srgbClr>
            </a:solidFill>
            <a:prstDash val="solid"/>
          </a:ln>
        </p:spPr>
      </p:sp>
      <p:sp>
        <p:nvSpPr>
          <p:cNvPr id="4" name="Text 2"/>
          <p:cNvSpPr/>
          <p:nvPr/>
        </p:nvSpPr>
        <p:spPr>
          <a:xfrm>
            <a:off x="932688" y="804672"/>
            <a:ext cx="8961120" cy="1170432"/>
          </a:xfrm>
          <a:prstGeom prst="rect">
            <a:avLst/>
          </a:prstGeom>
          <a:noFill/>
          <a:ln/>
        </p:spPr>
        <p:txBody>
          <a:bodyPr wrap="square" lIns="0" tIns="0" rIns="0" bIns="0" rtlCol="0" anchor="ctr"/>
          <a:lstStyle/>
          <a:p>
            <a:pPr indent="0" marL="0">
              <a:buNone/>
            </a:pPr>
            <a:r>
              <a:rPr lang="en-US" sz="2600" b="1" dirty="0">
                <a:solidFill>
                  <a:srgbClr val="F8FBFF"/>
                </a:solidFill>
                <a:latin typeface="Aptos Display" pitchFamily="34" charset="0"/>
                <a:ea typeface="Aptos Display" pitchFamily="34" charset="-122"/>
                <a:cs typeface="Aptos Display" pitchFamily="34" charset="-120"/>
              </a:rPr>
              <a:t>Management-Präsentation zur digitalen Transformation im Mittelstand</a:t>
            </a:r>
            <a:endParaRPr lang="en-US" sz="2600" dirty="0"/>
          </a:p>
        </p:txBody>
      </p:sp>
      <p:sp>
        <p:nvSpPr>
          <p:cNvPr id="5" name="Text 3"/>
          <p:cNvSpPr/>
          <p:nvPr/>
        </p:nvSpPr>
        <p:spPr>
          <a:xfrm>
            <a:off x="950976" y="2084832"/>
            <a:ext cx="7863840" cy="566928"/>
          </a:xfrm>
          <a:prstGeom prst="rect">
            <a:avLst/>
          </a:prstGeom>
          <a:noFill/>
          <a:ln/>
        </p:spPr>
        <p:txBody>
          <a:bodyPr wrap="square" lIns="0" tIns="0" rIns="0" bIns="0" rtlCol="0" anchor="ctr"/>
          <a:lstStyle/>
          <a:p>
            <a:pPr indent="0" marL="0">
              <a:buNone/>
            </a:pPr>
            <a:r>
              <a:rPr lang="en-US" sz="1300" dirty="0">
                <a:solidFill>
                  <a:srgbClr val="A6BDD2"/>
                </a:solidFill>
                <a:latin typeface="Aptos" pitchFamily="34" charset="0"/>
                <a:ea typeface="Aptos" pitchFamily="34" charset="-122"/>
                <a:cs typeface="Aptos" pitchFamily="34" charset="-120"/>
              </a:rPr>
              <a:t>Praxisnahe Strategie, Governance und Roadmap für eine schrittweise, wirksame Umsetzung</a:t>
            </a:r>
            <a:endParaRPr lang="en-US" sz="1300" dirty="0"/>
          </a:p>
        </p:txBody>
      </p:sp>
      <p:sp>
        <p:nvSpPr>
          <p:cNvPr id="6" name="Text 4"/>
          <p:cNvSpPr/>
          <p:nvPr/>
        </p:nvSpPr>
        <p:spPr>
          <a:xfrm>
            <a:off x="950976" y="5230368"/>
            <a:ext cx="6035040" cy="347472"/>
          </a:xfrm>
          <a:prstGeom prst="rect">
            <a:avLst/>
          </a:prstGeom>
          <a:noFill/>
          <a:ln/>
        </p:spPr>
        <p:txBody>
          <a:bodyPr wrap="square" lIns="0" tIns="0" rIns="0" bIns="0" rtlCol="0" anchor="ctr"/>
          <a:lstStyle/>
          <a:p>
            <a:pPr indent="0" marL="0">
              <a:buNone/>
            </a:pPr>
            <a:r>
              <a:rPr lang="en-US" sz="1100" dirty="0">
                <a:solidFill>
                  <a:srgbClr val="7FDBFF"/>
                </a:solidFill>
                <a:latin typeface="Aptos" pitchFamily="34" charset="0"/>
                <a:ea typeface="Aptos" pitchFamily="34" charset="-122"/>
                <a:cs typeface="Aptos" pitchFamily="34" charset="-120"/>
              </a:rPr>
              <a:t>Objective: Ein belastbares Entscheidungsbild für die digitale Transformation im Mittelstand schaffen – mit Fokus auf Effizienz, Risikoabwägung, Prozessreife, Mitbestimmung und messbarem Nutzen.</a:t>
            </a:r>
            <a:endParaRPr lang="en-US" sz="1100" dirty="0"/>
          </a:p>
        </p:txBody>
      </p:sp>
      <p:sp>
        <p:nvSpPr>
          <p:cNvPr id="7" name="Text 5"/>
          <p:cNvSpPr/>
          <p:nvPr/>
        </p:nvSpPr>
        <p:spPr>
          <a:xfrm>
            <a:off x="950976" y="5760720"/>
            <a:ext cx="4389120" cy="219456"/>
          </a:xfrm>
          <a:prstGeom prst="rect">
            <a:avLst/>
          </a:prstGeom>
          <a:noFill/>
          <a:ln/>
        </p:spPr>
        <p:txBody>
          <a:bodyPr wrap="square" lIns="0" tIns="0" rIns="0" bIns="0" rtlCol="0" anchor="ctr"/>
          <a:lstStyle/>
          <a:p>
            <a:pPr indent="0" marL="0">
              <a:buNone/>
            </a:pPr>
            <a:r>
              <a:rPr lang="en-US" sz="1000" dirty="0">
                <a:solidFill>
                  <a:srgbClr val="7D93A8"/>
                </a:solidFill>
                <a:latin typeface="Aptos" pitchFamily="34" charset="0"/>
                <a:ea typeface="Aptos" pitchFamily="34" charset="-122"/>
                <a:cs typeface="Aptos" pitchFamily="34" charset="-120"/>
              </a:rPr>
              <a:t>Generated by 秒搭</a:t>
            </a:r>
            <a:endParaRPr lang="en-US" sz="10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5F9FC"/>
        </a:solidFill>
      </p:bgPr>
    </p:bg>
    <p:spTree>
      <p:nvGrpSpPr>
        <p:cNvPr id="1" name=""/>
        <p:cNvGrpSpPr/>
        <p:nvPr/>
      </p:nvGrpSpPr>
      <p:grpSpPr>
        <a:xfrm>
          <a:off x="0" y="0"/>
          <a:ext cx="0" cy="0"/>
          <a:chOff x="0" y="0"/>
          <a:chExt cx="0" cy="0"/>
        </a:xfrm>
      </p:grpSpPr>
      <p:sp>
        <p:nvSpPr>
          <p:cNvPr id="2" name="Shape 0"/>
          <p:cNvSpPr/>
          <p:nvPr/>
        </p:nvSpPr>
        <p:spPr>
          <a:xfrm>
            <a:off x="0" y="0"/>
            <a:ext cx="12188952" cy="310896"/>
          </a:xfrm>
          <a:prstGeom prst="rect">
            <a:avLst/>
          </a:prstGeom>
          <a:solidFill>
            <a:srgbClr val="12263A"/>
          </a:solidFill>
          <a:ln w="12700">
            <a:solidFill>
              <a:srgbClr val="0B1220">
                <a:alpha val="0"/>
              </a:srgbClr>
            </a:solidFill>
            <a:prstDash val="solid"/>
          </a:ln>
        </p:spPr>
      </p:sp>
      <p:sp>
        <p:nvSpPr>
          <p:cNvPr id="3" name="Text 1"/>
          <p:cNvSpPr/>
          <p:nvPr/>
        </p:nvSpPr>
        <p:spPr>
          <a:xfrm>
            <a:off x="457200" y="82296"/>
            <a:ext cx="3108960" cy="146304"/>
          </a:xfrm>
          <a:prstGeom prst="rect">
            <a:avLst/>
          </a:prstGeom>
          <a:noFill/>
          <a:ln/>
        </p:spPr>
        <p:txBody>
          <a:bodyPr wrap="square" lIns="0" tIns="0" rIns="0" bIns="0" rtlCol="0" anchor="ctr"/>
          <a:lstStyle/>
          <a:p>
            <a:pPr indent="0" marL="0">
              <a:buNone/>
            </a:pPr>
            <a:r>
              <a:rPr lang="en-US" sz="1000" b="1" dirty="0">
                <a:solidFill>
                  <a:srgbClr val="D6E6F2"/>
                </a:solidFill>
                <a:latin typeface="Aptos" pitchFamily="34" charset="0"/>
                <a:ea typeface="Aptos" pitchFamily="34" charset="-122"/>
                <a:cs typeface="Aptos" pitchFamily="34" charset="-120"/>
              </a:rPr>
              <a:t>秒搭 · Slide 1</a:t>
            </a:r>
            <a:endParaRPr lang="en-US" sz="1000" dirty="0"/>
          </a:p>
        </p:txBody>
      </p:sp>
      <p:sp>
        <p:nvSpPr>
          <p:cNvPr id="4" name="Text 2"/>
          <p:cNvSpPr/>
          <p:nvPr/>
        </p:nvSpPr>
        <p:spPr>
          <a:xfrm>
            <a:off x="603504" y="658368"/>
            <a:ext cx="10607040" cy="658368"/>
          </a:xfrm>
          <a:prstGeom prst="rect">
            <a:avLst/>
          </a:prstGeom>
          <a:noFill/>
          <a:ln/>
        </p:spPr>
        <p:txBody>
          <a:bodyPr wrap="square" lIns="0" tIns="0" rIns="0" bIns="0" rtlCol="0" anchor="ctr"/>
          <a:lstStyle/>
          <a:p>
            <a:pPr indent="0" marL="0">
              <a:buNone/>
            </a:pPr>
            <a:r>
              <a:rPr lang="en-US" sz="2200" b="1" dirty="0">
                <a:solidFill>
                  <a:srgbClr val="11263B"/>
                </a:solidFill>
                <a:latin typeface="Aptos Display" pitchFamily="34" charset="0"/>
                <a:ea typeface="Aptos Display" pitchFamily="34" charset="-122"/>
                <a:cs typeface="Aptos Display" pitchFamily="34" charset="-120"/>
              </a:rPr>
              <a:t>1. Ausgangslage und Handlungsdruck</a:t>
            </a:r>
            <a:endParaRPr lang="en-US" sz="2200" dirty="0"/>
          </a:p>
        </p:txBody>
      </p:sp>
      <p:sp>
        <p:nvSpPr>
          <p:cNvPr id="5" name="Shape 3"/>
          <p:cNvSpPr/>
          <p:nvPr/>
        </p:nvSpPr>
        <p:spPr>
          <a:xfrm>
            <a:off x="585216" y="1481328"/>
            <a:ext cx="10991088" cy="4498848"/>
          </a:xfrm>
          <a:prstGeom prst="roundRect">
            <a:avLst>
              <a:gd name="adj" fmla="val 1626"/>
            </a:avLst>
          </a:prstGeom>
          <a:solidFill>
            <a:srgbClr val="FFFFFF"/>
          </a:solidFill>
          <a:ln w="12700">
            <a:solidFill>
              <a:srgbClr val="D7E6F1"/>
            </a:solidFill>
            <a:prstDash val="solid"/>
          </a:ln>
          <a:effectLst>
            <a:outerShdw sx="100000" sy="100000" kx="0" ky="0" algn="bl" rotWithShape="0" blurRad="12700" dist="12700" dir="2700000">
              <a:srgbClr val="B8C7D4">
                <a:alpha val="12000"/>
              </a:srgbClr>
            </a:outerShdw>
          </a:effectLst>
        </p:spPr>
      </p:sp>
      <p:sp>
        <p:nvSpPr>
          <p:cNvPr id="6" name="Text 4"/>
          <p:cNvSpPr/>
          <p:nvPr/>
        </p:nvSpPr>
        <p:spPr>
          <a:xfrm>
            <a:off x="914400" y="1828800"/>
            <a:ext cx="9875520" cy="3566160"/>
          </a:xfrm>
          <a:prstGeom prst="rect">
            <a:avLst/>
          </a:prstGeom>
          <a:noFill/>
          <a:ln/>
        </p:spPr>
        <p:txBody>
          <a:bodyPr wrap="square" lIns="0" tIns="0" rIns="0" bIns="0" rtlCol="0" anchor="t"/>
          <a:lstStyle/>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Wachsende Kosten- und Margenbelastung in Kernprozessen</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Medienbrüche, Excel-Inseln und manuelle Freigaben bremsen Abläufe</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Kunden erwarten schnellere Reaktionszeiten und mehr Transparenz</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Fachkräftemangel erhöht den Druck zur Automatisierung</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Digitale Reife ist oft heterogen über Standorte und Bereiche verteilt</a:t>
            </a:r>
            <a:endParaRPr lang="en-US" sz="1700" dirty="0"/>
          </a:p>
        </p:txBody>
      </p:sp>
      <p:sp>
        <p:nvSpPr>
          <p:cNvPr id="7" name="Text 5"/>
          <p:cNvSpPr/>
          <p:nvPr/>
        </p:nvSpPr>
        <p:spPr>
          <a:xfrm>
            <a:off x="877824" y="6144768"/>
            <a:ext cx="10149840" cy="256032"/>
          </a:xfrm>
          <a:prstGeom prst="rect">
            <a:avLst/>
          </a:prstGeom>
          <a:noFill/>
          <a:ln/>
        </p:spPr>
        <p:txBody>
          <a:bodyPr wrap="square" lIns="0" tIns="0" rIns="0" bIns="0" rtlCol="0" anchor="ctr"/>
          <a:lstStyle/>
          <a:p>
            <a:pPr indent="0" marL="0">
              <a:buNone/>
            </a:pPr>
            <a:r>
              <a:rPr lang="en-US" sz="900" i="1" dirty="0">
                <a:solidFill>
                  <a:srgbClr val="6A7F93"/>
                </a:solidFill>
                <a:latin typeface="Aptos" pitchFamily="34" charset="0"/>
                <a:ea typeface="Aptos" pitchFamily="34" charset="-122"/>
                <a:cs typeface="Aptos" pitchFamily="34" charset="-120"/>
              </a:rPr>
              <a:t>Diese Folie setzt den Rahmen: Im Mittelstand ist digitale Transformation selten ein Selbstzweck, sondern eine Reaktion auf Effizienz-, Wettbewerbs- und Ressourcenprobleme. Wichtig ist, die Diskussion nicht nur technologisch zu führen, sondern entlang konkreter operativer Schmerzpunkte.</a:t>
            </a:r>
            <a:endParaRPr lang="en-US" sz="9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5F9FC"/>
        </a:solidFill>
      </p:bgPr>
    </p:bg>
    <p:spTree>
      <p:nvGrpSpPr>
        <p:cNvPr id="1" name=""/>
        <p:cNvGrpSpPr/>
        <p:nvPr/>
      </p:nvGrpSpPr>
      <p:grpSpPr>
        <a:xfrm>
          <a:off x="0" y="0"/>
          <a:ext cx="0" cy="0"/>
          <a:chOff x="0" y="0"/>
          <a:chExt cx="0" cy="0"/>
        </a:xfrm>
      </p:grpSpPr>
      <p:sp>
        <p:nvSpPr>
          <p:cNvPr id="2" name="Shape 0"/>
          <p:cNvSpPr/>
          <p:nvPr/>
        </p:nvSpPr>
        <p:spPr>
          <a:xfrm>
            <a:off x="0" y="0"/>
            <a:ext cx="12188952" cy="310896"/>
          </a:xfrm>
          <a:prstGeom prst="rect">
            <a:avLst/>
          </a:prstGeom>
          <a:solidFill>
            <a:srgbClr val="12263A"/>
          </a:solidFill>
          <a:ln w="12700">
            <a:solidFill>
              <a:srgbClr val="0B1220">
                <a:alpha val="0"/>
              </a:srgbClr>
            </a:solidFill>
            <a:prstDash val="solid"/>
          </a:ln>
        </p:spPr>
      </p:sp>
      <p:sp>
        <p:nvSpPr>
          <p:cNvPr id="3" name="Text 1"/>
          <p:cNvSpPr/>
          <p:nvPr/>
        </p:nvSpPr>
        <p:spPr>
          <a:xfrm>
            <a:off x="457200" y="82296"/>
            <a:ext cx="3108960" cy="146304"/>
          </a:xfrm>
          <a:prstGeom prst="rect">
            <a:avLst/>
          </a:prstGeom>
          <a:noFill/>
          <a:ln/>
        </p:spPr>
        <p:txBody>
          <a:bodyPr wrap="square" lIns="0" tIns="0" rIns="0" bIns="0" rtlCol="0" anchor="ctr"/>
          <a:lstStyle/>
          <a:p>
            <a:pPr indent="0" marL="0">
              <a:buNone/>
            </a:pPr>
            <a:r>
              <a:rPr lang="en-US" sz="1000" b="1" dirty="0">
                <a:solidFill>
                  <a:srgbClr val="D6E6F2"/>
                </a:solidFill>
                <a:latin typeface="Aptos" pitchFamily="34" charset="0"/>
                <a:ea typeface="Aptos" pitchFamily="34" charset="-122"/>
                <a:cs typeface="Aptos" pitchFamily="34" charset="-120"/>
              </a:rPr>
              <a:t>秒搭 · Slide 2</a:t>
            </a:r>
            <a:endParaRPr lang="en-US" sz="1000" dirty="0"/>
          </a:p>
        </p:txBody>
      </p:sp>
      <p:sp>
        <p:nvSpPr>
          <p:cNvPr id="4" name="Text 2"/>
          <p:cNvSpPr/>
          <p:nvPr/>
        </p:nvSpPr>
        <p:spPr>
          <a:xfrm>
            <a:off x="603504" y="658368"/>
            <a:ext cx="10607040" cy="658368"/>
          </a:xfrm>
          <a:prstGeom prst="rect">
            <a:avLst/>
          </a:prstGeom>
          <a:noFill/>
          <a:ln/>
        </p:spPr>
        <p:txBody>
          <a:bodyPr wrap="square" lIns="0" tIns="0" rIns="0" bIns="0" rtlCol="0" anchor="ctr"/>
          <a:lstStyle/>
          <a:p>
            <a:pPr indent="0" marL="0">
              <a:buNone/>
            </a:pPr>
            <a:r>
              <a:rPr lang="en-US" sz="2200" b="1" dirty="0">
                <a:solidFill>
                  <a:srgbClr val="11263B"/>
                </a:solidFill>
                <a:latin typeface="Aptos Display" pitchFamily="34" charset="0"/>
                <a:ea typeface="Aptos Display" pitchFamily="34" charset="-122"/>
                <a:cs typeface="Aptos Display" pitchFamily="34" charset="-120"/>
              </a:rPr>
              <a:t>2. Zielbild der digitalen Transformation</a:t>
            </a:r>
            <a:endParaRPr lang="en-US" sz="2200" dirty="0"/>
          </a:p>
        </p:txBody>
      </p:sp>
      <p:sp>
        <p:nvSpPr>
          <p:cNvPr id="5" name="Shape 3"/>
          <p:cNvSpPr/>
          <p:nvPr/>
        </p:nvSpPr>
        <p:spPr>
          <a:xfrm>
            <a:off x="585216" y="1481328"/>
            <a:ext cx="10991088" cy="4498848"/>
          </a:xfrm>
          <a:prstGeom prst="roundRect">
            <a:avLst>
              <a:gd name="adj" fmla="val 1626"/>
            </a:avLst>
          </a:prstGeom>
          <a:solidFill>
            <a:srgbClr val="FFFFFF"/>
          </a:solidFill>
          <a:ln w="12700">
            <a:solidFill>
              <a:srgbClr val="D7E6F1"/>
            </a:solidFill>
            <a:prstDash val="solid"/>
          </a:ln>
          <a:effectLst>
            <a:outerShdw sx="100000" sy="100000" kx="0" ky="0" algn="bl" rotWithShape="0" blurRad="12700" dist="12700" dir="2700000">
              <a:srgbClr val="B8C7D4">
                <a:alpha val="12000"/>
              </a:srgbClr>
            </a:outerShdw>
          </a:effectLst>
        </p:spPr>
      </p:sp>
      <p:sp>
        <p:nvSpPr>
          <p:cNvPr id="6" name="Text 4"/>
          <p:cNvSpPr/>
          <p:nvPr/>
        </p:nvSpPr>
        <p:spPr>
          <a:xfrm>
            <a:off x="914400" y="1828800"/>
            <a:ext cx="9875520" cy="3566160"/>
          </a:xfrm>
          <a:prstGeom prst="rect">
            <a:avLst/>
          </a:prstGeom>
          <a:noFill/>
          <a:ln/>
        </p:spPr>
        <p:txBody>
          <a:bodyPr wrap="square" lIns="0" tIns="0" rIns="0" bIns="0" rtlCol="0" anchor="t"/>
          <a:lstStyle/>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Standardisierte End-to-End-Prozesse mit klaren Verantwortlichkeiten</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Daten als verlässliche Grundlage für Entscheidungen und Steuerung</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Automatisierung repetitiver Tätigkeiten in Verwaltung und Operations</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Skalierbare Systemlandschaft statt historisch gewachsener Einzellösungen</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Verankerung von Change, Qualifizierung und Mitbestimmung im Vorgehen</a:t>
            </a:r>
            <a:endParaRPr lang="en-US" sz="1700" dirty="0"/>
          </a:p>
        </p:txBody>
      </p:sp>
      <p:sp>
        <p:nvSpPr>
          <p:cNvPr id="7" name="Text 5"/>
          <p:cNvSpPr/>
          <p:nvPr/>
        </p:nvSpPr>
        <p:spPr>
          <a:xfrm>
            <a:off x="877824" y="6144768"/>
            <a:ext cx="10149840" cy="256032"/>
          </a:xfrm>
          <a:prstGeom prst="rect">
            <a:avLst/>
          </a:prstGeom>
          <a:noFill/>
          <a:ln/>
        </p:spPr>
        <p:txBody>
          <a:bodyPr wrap="square" lIns="0" tIns="0" rIns="0" bIns="0" rtlCol="0" anchor="ctr"/>
          <a:lstStyle/>
          <a:p>
            <a:pPr indent="0" marL="0">
              <a:buNone/>
            </a:pPr>
            <a:r>
              <a:rPr lang="en-US" sz="900" i="1" dirty="0">
                <a:solidFill>
                  <a:srgbClr val="6A7F93"/>
                </a:solidFill>
                <a:latin typeface="Aptos" pitchFamily="34" charset="0"/>
                <a:ea typeface="Aptos" pitchFamily="34" charset="-122"/>
                <a:cs typeface="Aptos" pitchFamily="34" charset="-120"/>
              </a:rPr>
              <a:t>Das Zielbild sollte realistisch und mittelstandstauglich sein. Es geht nicht um maximale Disruption, sondern um ein robustes Betriebsmodell: effizienter, transparenter und weniger personenabhängig. Entscheidend ist die Verbindung von Prozessen, Daten, Technologie und Organisation.</a:t>
            </a:r>
            <a:endParaRPr lang="en-US" sz="9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5F9FC"/>
        </a:solidFill>
      </p:bgPr>
    </p:bg>
    <p:spTree>
      <p:nvGrpSpPr>
        <p:cNvPr id="1" name=""/>
        <p:cNvGrpSpPr/>
        <p:nvPr/>
      </p:nvGrpSpPr>
      <p:grpSpPr>
        <a:xfrm>
          <a:off x="0" y="0"/>
          <a:ext cx="0" cy="0"/>
          <a:chOff x="0" y="0"/>
          <a:chExt cx="0" cy="0"/>
        </a:xfrm>
      </p:grpSpPr>
      <p:sp>
        <p:nvSpPr>
          <p:cNvPr id="2" name="Shape 0"/>
          <p:cNvSpPr/>
          <p:nvPr/>
        </p:nvSpPr>
        <p:spPr>
          <a:xfrm>
            <a:off x="0" y="0"/>
            <a:ext cx="12188952" cy="310896"/>
          </a:xfrm>
          <a:prstGeom prst="rect">
            <a:avLst/>
          </a:prstGeom>
          <a:solidFill>
            <a:srgbClr val="12263A"/>
          </a:solidFill>
          <a:ln w="12700">
            <a:solidFill>
              <a:srgbClr val="0B1220">
                <a:alpha val="0"/>
              </a:srgbClr>
            </a:solidFill>
            <a:prstDash val="solid"/>
          </a:ln>
        </p:spPr>
      </p:sp>
      <p:sp>
        <p:nvSpPr>
          <p:cNvPr id="3" name="Text 1"/>
          <p:cNvSpPr/>
          <p:nvPr/>
        </p:nvSpPr>
        <p:spPr>
          <a:xfrm>
            <a:off x="457200" y="82296"/>
            <a:ext cx="3108960" cy="146304"/>
          </a:xfrm>
          <a:prstGeom prst="rect">
            <a:avLst/>
          </a:prstGeom>
          <a:noFill/>
          <a:ln/>
        </p:spPr>
        <p:txBody>
          <a:bodyPr wrap="square" lIns="0" tIns="0" rIns="0" bIns="0" rtlCol="0" anchor="ctr"/>
          <a:lstStyle/>
          <a:p>
            <a:pPr indent="0" marL="0">
              <a:buNone/>
            </a:pPr>
            <a:r>
              <a:rPr lang="en-US" sz="1000" b="1" dirty="0">
                <a:solidFill>
                  <a:srgbClr val="D6E6F2"/>
                </a:solidFill>
                <a:latin typeface="Aptos" pitchFamily="34" charset="0"/>
                <a:ea typeface="Aptos" pitchFamily="34" charset="-122"/>
                <a:cs typeface="Aptos" pitchFamily="34" charset="-120"/>
              </a:rPr>
              <a:t>秒搭 · Slide 3</a:t>
            </a:r>
            <a:endParaRPr lang="en-US" sz="1000" dirty="0"/>
          </a:p>
        </p:txBody>
      </p:sp>
      <p:sp>
        <p:nvSpPr>
          <p:cNvPr id="4" name="Text 2"/>
          <p:cNvSpPr/>
          <p:nvPr/>
        </p:nvSpPr>
        <p:spPr>
          <a:xfrm>
            <a:off x="603504" y="658368"/>
            <a:ext cx="10607040" cy="658368"/>
          </a:xfrm>
          <a:prstGeom prst="rect">
            <a:avLst/>
          </a:prstGeom>
          <a:noFill/>
          <a:ln/>
        </p:spPr>
        <p:txBody>
          <a:bodyPr wrap="square" lIns="0" tIns="0" rIns="0" bIns="0" rtlCol="0" anchor="ctr"/>
          <a:lstStyle/>
          <a:p>
            <a:pPr indent="0" marL="0">
              <a:buNone/>
            </a:pPr>
            <a:r>
              <a:rPr lang="en-US" sz="2200" b="1" dirty="0">
                <a:solidFill>
                  <a:srgbClr val="11263B"/>
                </a:solidFill>
                <a:latin typeface="Aptos Display" pitchFamily="34" charset="0"/>
                <a:ea typeface="Aptos Display" pitchFamily="34" charset="-122"/>
                <a:cs typeface="Aptos Display" pitchFamily="34" charset="-120"/>
              </a:rPr>
              <a:t>3. Prioritäre Handlungsfelder</a:t>
            </a:r>
            <a:endParaRPr lang="en-US" sz="2200" dirty="0"/>
          </a:p>
        </p:txBody>
      </p:sp>
      <p:sp>
        <p:nvSpPr>
          <p:cNvPr id="5" name="Shape 3"/>
          <p:cNvSpPr/>
          <p:nvPr/>
        </p:nvSpPr>
        <p:spPr>
          <a:xfrm>
            <a:off x="585216" y="1481328"/>
            <a:ext cx="10991088" cy="4498848"/>
          </a:xfrm>
          <a:prstGeom prst="roundRect">
            <a:avLst>
              <a:gd name="adj" fmla="val 1626"/>
            </a:avLst>
          </a:prstGeom>
          <a:solidFill>
            <a:srgbClr val="FFFFFF"/>
          </a:solidFill>
          <a:ln w="12700">
            <a:solidFill>
              <a:srgbClr val="D7E6F1"/>
            </a:solidFill>
            <a:prstDash val="solid"/>
          </a:ln>
          <a:effectLst>
            <a:outerShdw sx="100000" sy="100000" kx="0" ky="0" algn="bl" rotWithShape="0" blurRad="12700" dist="12700" dir="2700000">
              <a:srgbClr val="B8C7D4">
                <a:alpha val="12000"/>
              </a:srgbClr>
            </a:outerShdw>
          </a:effectLst>
        </p:spPr>
      </p:sp>
      <p:sp>
        <p:nvSpPr>
          <p:cNvPr id="6" name="Text 4"/>
          <p:cNvSpPr/>
          <p:nvPr/>
        </p:nvSpPr>
        <p:spPr>
          <a:xfrm>
            <a:off x="914400" y="1828800"/>
            <a:ext cx="9875520" cy="3566160"/>
          </a:xfrm>
          <a:prstGeom prst="rect">
            <a:avLst/>
          </a:prstGeom>
          <a:noFill/>
          <a:ln/>
        </p:spPr>
        <p:txBody>
          <a:bodyPr wrap="square" lIns="0" tIns="0" rIns="0" bIns="0" rtlCol="0" anchor="t"/>
          <a:lstStyle/>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Prozessdigitalisierung in Einkauf, Auftragsabwicklung, Service und Finance</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ERP-/CRM-/MES-Integration zur Reduktion von Schnittstellenaufwand</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Aufbau einer sauberen Datenbasis und definierter Stammdatenprozesse</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Einführung zielgerichteter Automatisierung, z. B. Workflows und RPA</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Qualifizierung der Führungskräfte und Key User als Multiplikatoren</a:t>
            </a:r>
            <a:endParaRPr lang="en-US" sz="1700" dirty="0"/>
          </a:p>
        </p:txBody>
      </p:sp>
      <p:sp>
        <p:nvSpPr>
          <p:cNvPr id="7" name="Text 5"/>
          <p:cNvSpPr/>
          <p:nvPr/>
        </p:nvSpPr>
        <p:spPr>
          <a:xfrm>
            <a:off x="877824" y="6144768"/>
            <a:ext cx="10149840" cy="256032"/>
          </a:xfrm>
          <a:prstGeom prst="rect">
            <a:avLst/>
          </a:prstGeom>
          <a:noFill/>
          <a:ln/>
        </p:spPr>
        <p:txBody>
          <a:bodyPr wrap="square" lIns="0" tIns="0" rIns="0" bIns="0" rtlCol="0" anchor="ctr"/>
          <a:lstStyle/>
          <a:p>
            <a:pPr indent="0" marL="0">
              <a:buNone/>
            </a:pPr>
            <a:r>
              <a:rPr lang="en-US" sz="900" i="1" dirty="0">
                <a:solidFill>
                  <a:srgbClr val="6A7F93"/>
                </a:solidFill>
                <a:latin typeface="Aptos" pitchFamily="34" charset="0"/>
                <a:ea typeface="Aptos" pitchFamily="34" charset="-122"/>
                <a:cs typeface="Aptos" pitchFamily="34" charset="-120"/>
              </a:rPr>
              <a:t>Hier werden die Umsetzungsfelder strukturiert. Für deutsche Mittelstandsunternehmen ist eine klare Priorisierung zentral: zuerst Bereiche mit hohem Aufwand, häufigen Fehlern und sichtbarem Nutzen. Die Technologie folgt den Geschäftsprozessen, nicht umgekehrt.</a:t>
            </a:r>
            <a:endParaRPr lang="en-US" sz="9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5F9FC"/>
        </a:solidFill>
      </p:bgPr>
    </p:bg>
    <p:spTree>
      <p:nvGrpSpPr>
        <p:cNvPr id="1" name=""/>
        <p:cNvGrpSpPr/>
        <p:nvPr/>
      </p:nvGrpSpPr>
      <p:grpSpPr>
        <a:xfrm>
          <a:off x="0" y="0"/>
          <a:ext cx="0" cy="0"/>
          <a:chOff x="0" y="0"/>
          <a:chExt cx="0" cy="0"/>
        </a:xfrm>
      </p:grpSpPr>
      <p:sp>
        <p:nvSpPr>
          <p:cNvPr id="2" name="Shape 0"/>
          <p:cNvSpPr/>
          <p:nvPr/>
        </p:nvSpPr>
        <p:spPr>
          <a:xfrm>
            <a:off x="0" y="0"/>
            <a:ext cx="12188952" cy="310896"/>
          </a:xfrm>
          <a:prstGeom prst="rect">
            <a:avLst/>
          </a:prstGeom>
          <a:solidFill>
            <a:srgbClr val="12263A"/>
          </a:solidFill>
          <a:ln w="12700">
            <a:solidFill>
              <a:srgbClr val="0B1220">
                <a:alpha val="0"/>
              </a:srgbClr>
            </a:solidFill>
            <a:prstDash val="solid"/>
          </a:ln>
        </p:spPr>
      </p:sp>
      <p:sp>
        <p:nvSpPr>
          <p:cNvPr id="3" name="Text 1"/>
          <p:cNvSpPr/>
          <p:nvPr/>
        </p:nvSpPr>
        <p:spPr>
          <a:xfrm>
            <a:off x="457200" y="82296"/>
            <a:ext cx="3108960" cy="146304"/>
          </a:xfrm>
          <a:prstGeom prst="rect">
            <a:avLst/>
          </a:prstGeom>
          <a:noFill/>
          <a:ln/>
        </p:spPr>
        <p:txBody>
          <a:bodyPr wrap="square" lIns="0" tIns="0" rIns="0" bIns="0" rtlCol="0" anchor="ctr"/>
          <a:lstStyle/>
          <a:p>
            <a:pPr indent="0" marL="0">
              <a:buNone/>
            </a:pPr>
            <a:r>
              <a:rPr lang="en-US" sz="1000" b="1" dirty="0">
                <a:solidFill>
                  <a:srgbClr val="D6E6F2"/>
                </a:solidFill>
                <a:latin typeface="Aptos" pitchFamily="34" charset="0"/>
                <a:ea typeface="Aptos" pitchFamily="34" charset="-122"/>
                <a:cs typeface="Aptos" pitchFamily="34" charset="-120"/>
              </a:rPr>
              <a:t>秒搭 · Slide 4</a:t>
            </a:r>
            <a:endParaRPr lang="en-US" sz="1000" dirty="0"/>
          </a:p>
        </p:txBody>
      </p:sp>
      <p:sp>
        <p:nvSpPr>
          <p:cNvPr id="4" name="Text 2"/>
          <p:cNvSpPr/>
          <p:nvPr/>
        </p:nvSpPr>
        <p:spPr>
          <a:xfrm>
            <a:off x="603504" y="658368"/>
            <a:ext cx="10607040" cy="658368"/>
          </a:xfrm>
          <a:prstGeom prst="rect">
            <a:avLst/>
          </a:prstGeom>
          <a:noFill/>
          <a:ln/>
        </p:spPr>
        <p:txBody>
          <a:bodyPr wrap="square" lIns="0" tIns="0" rIns="0" bIns="0" rtlCol="0" anchor="ctr"/>
          <a:lstStyle/>
          <a:p>
            <a:pPr indent="0" marL="0">
              <a:buNone/>
            </a:pPr>
            <a:r>
              <a:rPr lang="en-US" sz="2200" b="1" dirty="0">
                <a:solidFill>
                  <a:srgbClr val="11263B"/>
                </a:solidFill>
                <a:latin typeface="Aptos Display" pitchFamily="34" charset="0"/>
                <a:ea typeface="Aptos Display" pitchFamily="34" charset="-122"/>
                <a:cs typeface="Aptos Display" pitchFamily="34" charset="-120"/>
              </a:rPr>
              <a:t>4. Business Case und erwarteter Nutzen</a:t>
            </a:r>
            <a:endParaRPr lang="en-US" sz="2200" dirty="0"/>
          </a:p>
        </p:txBody>
      </p:sp>
      <p:sp>
        <p:nvSpPr>
          <p:cNvPr id="5" name="Shape 3"/>
          <p:cNvSpPr/>
          <p:nvPr/>
        </p:nvSpPr>
        <p:spPr>
          <a:xfrm>
            <a:off x="585216" y="1481328"/>
            <a:ext cx="10991088" cy="4498848"/>
          </a:xfrm>
          <a:prstGeom prst="roundRect">
            <a:avLst>
              <a:gd name="adj" fmla="val 1626"/>
            </a:avLst>
          </a:prstGeom>
          <a:solidFill>
            <a:srgbClr val="FFFFFF"/>
          </a:solidFill>
          <a:ln w="12700">
            <a:solidFill>
              <a:srgbClr val="D7E6F1"/>
            </a:solidFill>
            <a:prstDash val="solid"/>
          </a:ln>
          <a:effectLst>
            <a:outerShdw sx="100000" sy="100000" kx="0" ky="0" algn="bl" rotWithShape="0" blurRad="12700" dist="12700" dir="2700000">
              <a:srgbClr val="B8C7D4">
                <a:alpha val="12000"/>
              </a:srgbClr>
            </a:outerShdw>
          </a:effectLst>
        </p:spPr>
      </p:sp>
      <p:sp>
        <p:nvSpPr>
          <p:cNvPr id="6" name="Text 4"/>
          <p:cNvSpPr/>
          <p:nvPr/>
        </p:nvSpPr>
        <p:spPr>
          <a:xfrm>
            <a:off x="914400" y="1828800"/>
            <a:ext cx="9875520" cy="3566160"/>
          </a:xfrm>
          <a:prstGeom prst="rect">
            <a:avLst/>
          </a:prstGeom>
          <a:noFill/>
          <a:ln/>
        </p:spPr>
        <p:txBody>
          <a:bodyPr wrap="square" lIns="0" tIns="0" rIns="0" bIns="0" rtlCol="0" anchor="t"/>
          <a:lstStyle/>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Kürzere Durchlaufzeiten und weniger manuelle Bearbeitungsschritte</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Reduktion von Fehlerkosten, Nacharbeit und Informationsverlusten</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Bessere Auslastung knapper Fachkräfte durch Entlastung im Tagesgeschäft</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Höhere Transparenz für Steuerung, Forecasting und Compliance</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Schrittweiser ROI durch priorisierte Use Cases statt Big-Bang-Investition</a:t>
            </a:r>
            <a:endParaRPr lang="en-US" sz="1700" dirty="0"/>
          </a:p>
        </p:txBody>
      </p:sp>
      <p:sp>
        <p:nvSpPr>
          <p:cNvPr id="7" name="Text 5"/>
          <p:cNvSpPr/>
          <p:nvPr/>
        </p:nvSpPr>
        <p:spPr>
          <a:xfrm>
            <a:off x="877824" y="6144768"/>
            <a:ext cx="10149840" cy="256032"/>
          </a:xfrm>
          <a:prstGeom prst="rect">
            <a:avLst/>
          </a:prstGeom>
          <a:noFill/>
          <a:ln/>
        </p:spPr>
        <p:txBody>
          <a:bodyPr wrap="square" lIns="0" tIns="0" rIns="0" bIns="0" rtlCol="0" anchor="ctr"/>
          <a:lstStyle/>
          <a:p>
            <a:pPr indent="0" marL="0">
              <a:buNone/>
            </a:pPr>
            <a:r>
              <a:rPr lang="en-US" sz="900" i="1" dirty="0">
                <a:solidFill>
                  <a:srgbClr val="6A7F93"/>
                </a:solidFill>
                <a:latin typeface="Aptos" pitchFamily="34" charset="0"/>
                <a:ea typeface="Aptos" pitchFamily="34" charset="-122"/>
                <a:cs typeface="Aptos" pitchFamily="34" charset="-120"/>
              </a:rPr>
              <a:t>Der Business Case sollte konservativ und nachvollziehbar kalkuliert werden. Im Management-Kontext überzeugt vor allem die Verbindung aus Produktivitätsgewinn, Risikoreduktion und besserer Steuerbarkeit. Besonders wirksam ist ein gestufter Investitionsansatz mit klaren Nutzenhypothesen je Initiative.</a:t>
            </a:r>
            <a:endParaRPr lang="en-US" sz="9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5F9FC"/>
        </a:solidFill>
      </p:bgPr>
    </p:bg>
    <p:spTree>
      <p:nvGrpSpPr>
        <p:cNvPr id="1" name=""/>
        <p:cNvGrpSpPr/>
        <p:nvPr/>
      </p:nvGrpSpPr>
      <p:grpSpPr>
        <a:xfrm>
          <a:off x="0" y="0"/>
          <a:ext cx="0" cy="0"/>
          <a:chOff x="0" y="0"/>
          <a:chExt cx="0" cy="0"/>
        </a:xfrm>
      </p:grpSpPr>
      <p:sp>
        <p:nvSpPr>
          <p:cNvPr id="2" name="Shape 0"/>
          <p:cNvSpPr/>
          <p:nvPr/>
        </p:nvSpPr>
        <p:spPr>
          <a:xfrm>
            <a:off x="0" y="0"/>
            <a:ext cx="12188952" cy="310896"/>
          </a:xfrm>
          <a:prstGeom prst="rect">
            <a:avLst/>
          </a:prstGeom>
          <a:solidFill>
            <a:srgbClr val="12263A"/>
          </a:solidFill>
          <a:ln w="12700">
            <a:solidFill>
              <a:srgbClr val="0B1220">
                <a:alpha val="0"/>
              </a:srgbClr>
            </a:solidFill>
            <a:prstDash val="solid"/>
          </a:ln>
        </p:spPr>
      </p:sp>
      <p:sp>
        <p:nvSpPr>
          <p:cNvPr id="3" name="Text 1"/>
          <p:cNvSpPr/>
          <p:nvPr/>
        </p:nvSpPr>
        <p:spPr>
          <a:xfrm>
            <a:off x="457200" y="82296"/>
            <a:ext cx="3108960" cy="146304"/>
          </a:xfrm>
          <a:prstGeom prst="rect">
            <a:avLst/>
          </a:prstGeom>
          <a:noFill/>
          <a:ln/>
        </p:spPr>
        <p:txBody>
          <a:bodyPr wrap="square" lIns="0" tIns="0" rIns="0" bIns="0" rtlCol="0" anchor="ctr"/>
          <a:lstStyle/>
          <a:p>
            <a:pPr indent="0" marL="0">
              <a:buNone/>
            </a:pPr>
            <a:r>
              <a:rPr lang="en-US" sz="1000" b="1" dirty="0">
                <a:solidFill>
                  <a:srgbClr val="D6E6F2"/>
                </a:solidFill>
                <a:latin typeface="Aptos" pitchFamily="34" charset="0"/>
                <a:ea typeface="Aptos" pitchFamily="34" charset="-122"/>
                <a:cs typeface="Aptos" pitchFamily="34" charset="-120"/>
              </a:rPr>
              <a:t>秒搭 · Slide 5</a:t>
            </a:r>
            <a:endParaRPr lang="en-US" sz="1000" dirty="0"/>
          </a:p>
        </p:txBody>
      </p:sp>
      <p:sp>
        <p:nvSpPr>
          <p:cNvPr id="4" name="Text 2"/>
          <p:cNvSpPr/>
          <p:nvPr/>
        </p:nvSpPr>
        <p:spPr>
          <a:xfrm>
            <a:off x="603504" y="658368"/>
            <a:ext cx="10607040" cy="658368"/>
          </a:xfrm>
          <a:prstGeom prst="rect">
            <a:avLst/>
          </a:prstGeom>
          <a:noFill/>
          <a:ln/>
        </p:spPr>
        <p:txBody>
          <a:bodyPr wrap="square" lIns="0" tIns="0" rIns="0" bIns="0" rtlCol="0" anchor="ctr"/>
          <a:lstStyle/>
          <a:p>
            <a:pPr indent="0" marL="0">
              <a:buNone/>
            </a:pPr>
            <a:r>
              <a:rPr lang="en-US" sz="2200" b="1" dirty="0">
                <a:solidFill>
                  <a:srgbClr val="11263B"/>
                </a:solidFill>
                <a:latin typeface="Aptos Display" pitchFamily="34" charset="0"/>
                <a:ea typeface="Aptos Display" pitchFamily="34" charset="-122"/>
                <a:cs typeface="Aptos Display" pitchFamily="34" charset="-120"/>
              </a:rPr>
              <a:t>5. Risiken, Hürden und Erfolgsfaktoren</a:t>
            </a:r>
            <a:endParaRPr lang="en-US" sz="2200" dirty="0"/>
          </a:p>
        </p:txBody>
      </p:sp>
      <p:sp>
        <p:nvSpPr>
          <p:cNvPr id="5" name="Shape 3"/>
          <p:cNvSpPr/>
          <p:nvPr/>
        </p:nvSpPr>
        <p:spPr>
          <a:xfrm>
            <a:off x="585216" y="1481328"/>
            <a:ext cx="10991088" cy="4498848"/>
          </a:xfrm>
          <a:prstGeom prst="roundRect">
            <a:avLst>
              <a:gd name="adj" fmla="val 1626"/>
            </a:avLst>
          </a:prstGeom>
          <a:solidFill>
            <a:srgbClr val="FFFFFF"/>
          </a:solidFill>
          <a:ln w="12700">
            <a:solidFill>
              <a:srgbClr val="D7E6F1"/>
            </a:solidFill>
            <a:prstDash val="solid"/>
          </a:ln>
          <a:effectLst>
            <a:outerShdw sx="100000" sy="100000" kx="0" ky="0" algn="bl" rotWithShape="0" blurRad="12700" dist="12700" dir="2700000">
              <a:srgbClr val="B8C7D4">
                <a:alpha val="12000"/>
              </a:srgbClr>
            </a:outerShdw>
          </a:effectLst>
        </p:spPr>
      </p:sp>
      <p:sp>
        <p:nvSpPr>
          <p:cNvPr id="6" name="Text 4"/>
          <p:cNvSpPr/>
          <p:nvPr/>
        </p:nvSpPr>
        <p:spPr>
          <a:xfrm>
            <a:off x="914400" y="1828800"/>
            <a:ext cx="9875520" cy="3566160"/>
          </a:xfrm>
          <a:prstGeom prst="rect">
            <a:avLst/>
          </a:prstGeom>
          <a:noFill/>
          <a:ln/>
        </p:spPr>
        <p:txBody>
          <a:bodyPr wrap="square" lIns="0" tIns="0" rIns="0" bIns="0" rtlCol="0" anchor="t"/>
          <a:lstStyle/>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Unklare Zielarchitektur führt zu Parallelinitiativen und Mehraufwand</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Mangelnde Datenqualität begrenzt Automatisierung und Reporting</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Überlastete Fachbereiche gefährden Umsetzungsqualität und Akzeptanz</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Betriebsrat, Datenschutz und IT-Sicherheit müssen früh eingebunden werden</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Erfolg hängt von Führung, Priorisierung und konsequentem Change Management ab</a:t>
            </a:r>
            <a:endParaRPr lang="en-US" sz="1700" dirty="0"/>
          </a:p>
        </p:txBody>
      </p:sp>
      <p:sp>
        <p:nvSpPr>
          <p:cNvPr id="7" name="Text 5"/>
          <p:cNvSpPr/>
          <p:nvPr/>
        </p:nvSpPr>
        <p:spPr>
          <a:xfrm>
            <a:off x="877824" y="6144768"/>
            <a:ext cx="10149840" cy="256032"/>
          </a:xfrm>
          <a:prstGeom prst="rect">
            <a:avLst/>
          </a:prstGeom>
          <a:noFill/>
          <a:ln/>
        </p:spPr>
        <p:txBody>
          <a:bodyPr wrap="square" lIns="0" tIns="0" rIns="0" bIns="0" rtlCol="0" anchor="ctr"/>
          <a:lstStyle/>
          <a:p>
            <a:pPr indent="0" marL="0">
              <a:buNone/>
            </a:pPr>
            <a:r>
              <a:rPr lang="en-US" sz="900" i="1" dirty="0">
                <a:solidFill>
                  <a:srgbClr val="6A7F93"/>
                </a:solidFill>
                <a:latin typeface="Aptos" pitchFamily="34" charset="0"/>
                <a:ea typeface="Aptos" pitchFamily="34" charset="-122"/>
                <a:cs typeface="Aptos" pitchFamily="34" charset="-120"/>
              </a:rPr>
              <a:t>Transformation scheitert im Mittelstand häufig nicht an der Idee, sondern an Kapazitäten, fehlender Abstimmung und unklaren Verantwortlichkeiten. Frühzeitige Einbindung von Mitbestimmung, Datenschutz und IT ist daher nicht nur Compliance, sondern ein Beschleuniger für tragfähige Umsetzung.</a:t>
            </a:r>
            <a:endParaRPr lang="en-US" sz="9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5F9FC"/>
        </a:solidFill>
      </p:bgPr>
    </p:bg>
    <p:spTree>
      <p:nvGrpSpPr>
        <p:cNvPr id="1" name=""/>
        <p:cNvGrpSpPr/>
        <p:nvPr/>
      </p:nvGrpSpPr>
      <p:grpSpPr>
        <a:xfrm>
          <a:off x="0" y="0"/>
          <a:ext cx="0" cy="0"/>
          <a:chOff x="0" y="0"/>
          <a:chExt cx="0" cy="0"/>
        </a:xfrm>
      </p:grpSpPr>
      <p:sp>
        <p:nvSpPr>
          <p:cNvPr id="2" name="Shape 0"/>
          <p:cNvSpPr/>
          <p:nvPr/>
        </p:nvSpPr>
        <p:spPr>
          <a:xfrm>
            <a:off x="0" y="0"/>
            <a:ext cx="12188952" cy="310896"/>
          </a:xfrm>
          <a:prstGeom prst="rect">
            <a:avLst/>
          </a:prstGeom>
          <a:solidFill>
            <a:srgbClr val="12263A"/>
          </a:solidFill>
          <a:ln w="12700">
            <a:solidFill>
              <a:srgbClr val="0B1220">
                <a:alpha val="0"/>
              </a:srgbClr>
            </a:solidFill>
            <a:prstDash val="solid"/>
          </a:ln>
        </p:spPr>
      </p:sp>
      <p:sp>
        <p:nvSpPr>
          <p:cNvPr id="3" name="Text 1"/>
          <p:cNvSpPr/>
          <p:nvPr/>
        </p:nvSpPr>
        <p:spPr>
          <a:xfrm>
            <a:off x="457200" y="82296"/>
            <a:ext cx="3108960" cy="146304"/>
          </a:xfrm>
          <a:prstGeom prst="rect">
            <a:avLst/>
          </a:prstGeom>
          <a:noFill/>
          <a:ln/>
        </p:spPr>
        <p:txBody>
          <a:bodyPr wrap="square" lIns="0" tIns="0" rIns="0" bIns="0" rtlCol="0" anchor="ctr"/>
          <a:lstStyle/>
          <a:p>
            <a:pPr indent="0" marL="0">
              <a:buNone/>
            </a:pPr>
            <a:r>
              <a:rPr lang="en-US" sz="1000" b="1" dirty="0">
                <a:solidFill>
                  <a:srgbClr val="D6E6F2"/>
                </a:solidFill>
                <a:latin typeface="Aptos" pitchFamily="34" charset="0"/>
                <a:ea typeface="Aptos" pitchFamily="34" charset="-122"/>
                <a:cs typeface="Aptos" pitchFamily="34" charset="-120"/>
              </a:rPr>
              <a:t>秒搭 · Slide 6</a:t>
            </a:r>
            <a:endParaRPr lang="en-US" sz="1000" dirty="0"/>
          </a:p>
        </p:txBody>
      </p:sp>
      <p:sp>
        <p:nvSpPr>
          <p:cNvPr id="4" name="Text 2"/>
          <p:cNvSpPr/>
          <p:nvPr/>
        </p:nvSpPr>
        <p:spPr>
          <a:xfrm>
            <a:off x="603504" y="658368"/>
            <a:ext cx="10607040" cy="658368"/>
          </a:xfrm>
          <a:prstGeom prst="rect">
            <a:avLst/>
          </a:prstGeom>
          <a:noFill/>
          <a:ln/>
        </p:spPr>
        <p:txBody>
          <a:bodyPr wrap="square" lIns="0" tIns="0" rIns="0" bIns="0" rtlCol="0" anchor="ctr"/>
          <a:lstStyle/>
          <a:p>
            <a:pPr indent="0" marL="0">
              <a:buNone/>
            </a:pPr>
            <a:r>
              <a:rPr lang="en-US" sz="2200" b="1" dirty="0">
                <a:solidFill>
                  <a:srgbClr val="11263B"/>
                </a:solidFill>
                <a:latin typeface="Aptos Display" pitchFamily="34" charset="0"/>
                <a:ea typeface="Aptos Display" pitchFamily="34" charset="-122"/>
                <a:cs typeface="Aptos Display" pitchFamily="34" charset="-120"/>
              </a:rPr>
              <a:t>6. Governance, Steuerung und KPI-Set</a:t>
            </a:r>
            <a:endParaRPr lang="en-US" sz="2200" dirty="0"/>
          </a:p>
        </p:txBody>
      </p:sp>
      <p:sp>
        <p:nvSpPr>
          <p:cNvPr id="5" name="Shape 3"/>
          <p:cNvSpPr/>
          <p:nvPr/>
        </p:nvSpPr>
        <p:spPr>
          <a:xfrm>
            <a:off x="585216" y="1481328"/>
            <a:ext cx="10991088" cy="4498848"/>
          </a:xfrm>
          <a:prstGeom prst="roundRect">
            <a:avLst>
              <a:gd name="adj" fmla="val 1626"/>
            </a:avLst>
          </a:prstGeom>
          <a:solidFill>
            <a:srgbClr val="FFFFFF"/>
          </a:solidFill>
          <a:ln w="12700">
            <a:solidFill>
              <a:srgbClr val="D7E6F1"/>
            </a:solidFill>
            <a:prstDash val="solid"/>
          </a:ln>
          <a:effectLst>
            <a:outerShdw sx="100000" sy="100000" kx="0" ky="0" algn="bl" rotWithShape="0" blurRad="12700" dist="12700" dir="2700000">
              <a:srgbClr val="B8C7D4">
                <a:alpha val="12000"/>
              </a:srgbClr>
            </a:outerShdw>
          </a:effectLst>
        </p:spPr>
      </p:sp>
      <p:sp>
        <p:nvSpPr>
          <p:cNvPr id="6" name="Text 4"/>
          <p:cNvSpPr/>
          <p:nvPr/>
        </p:nvSpPr>
        <p:spPr>
          <a:xfrm>
            <a:off x="914400" y="1828800"/>
            <a:ext cx="9875520" cy="3566160"/>
          </a:xfrm>
          <a:prstGeom prst="rect">
            <a:avLst/>
          </a:prstGeom>
          <a:noFill/>
          <a:ln/>
        </p:spPr>
        <p:txBody>
          <a:bodyPr wrap="square" lIns="0" tIns="0" rIns="0" bIns="0" rtlCol="0" anchor="t"/>
          <a:lstStyle/>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Lenkungskreis mit Geschäftsführung, Bereichen, IT und Transformation Office</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Klare Entscheidungswege für Prioritäten, Budget und Eskalationen</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Einheitliches Projektvorgehen mit Umsetzungs- und Reifegradtracking</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KPI-Set: Durchlaufzeit, Automatisierungsgrad, Fehlerquote, Nutzerakzeptanz</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Regelmäßige Reviews zur Wirkungsmessung und Nachsteuerung</a:t>
            </a:r>
            <a:endParaRPr lang="en-US" sz="1700" dirty="0"/>
          </a:p>
        </p:txBody>
      </p:sp>
      <p:sp>
        <p:nvSpPr>
          <p:cNvPr id="7" name="Text 5"/>
          <p:cNvSpPr/>
          <p:nvPr/>
        </p:nvSpPr>
        <p:spPr>
          <a:xfrm>
            <a:off x="877824" y="6144768"/>
            <a:ext cx="10149840" cy="256032"/>
          </a:xfrm>
          <a:prstGeom prst="rect">
            <a:avLst/>
          </a:prstGeom>
          <a:noFill/>
          <a:ln/>
        </p:spPr>
        <p:txBody>
          <a:bodyPr wrap="square" lIns="0" tIns="0" rIns="0" bIns="0" rtlCol="0" anchor="ctr"/>
          <a:lstStyle/>
          <a:p>
            <a:pPr indent="0" marL="0">
              <a:buNone/>
            </a:pPr>
            <a:r>
              <a:rPr lang="en-US" sz="900" i="1" dirty="0">
                <a:solidFill>
                  <a:srgbClr val="6A7F93"/>
                </a:solidFill>
                <a:latin typeface="Aptos" pitchFamily="34" charset="0"/>
                <a:ea typeface="Aptos" pitchFamily="34" charset="-122"/>
                <a:cs typeface="Aptos" pitchFamily="34" charset="-120"/>
              </a:rPr>
              <a:t>Ohne Governance wird Transformation schnell zur Sammlung einzelner Projekte. Diese Folie zeigt, wie Steuerung im Management-Sinne funktioniert: klare Rollen, definierte Gremien, transparente KPIs und konsequente Review-Zyklen. Wichtig ist, sowohl Fortschritt als auch Geschäftswirkung messbar zu machen.</a:t>
            </a:r>
            <a:endParaRPr lang="en-US" sz="9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5F9FC"/>
        </a:solidFill>
      </p:bgPr>
    </p:bg>
    <p:spTree>
      <p:nvGrpSpPr>
        <p:cNvPr id="1" name=""/>
        <p:cNvGrpSpPr/>
        <p:nvPr/>
      </p:nvGrpSpPr>
      <p:grpSpPr>
        <a:xfrm>
          <a:off x="0" y="0"/>
          <a:ext cx="0" cy="0"/>
          <a:chOff x="0" y="0"/>
          <a:chExt cx="0" cy="0"/>
        </a:xfrm>
      </p:grpSpPr>
      <p:sp>
        <p:nvSpPr>
          <p:cNvPr id="2" name="Shape 0"/>
          <p:cNvSpPr/>
          <p:nvPr/>
        </p:nvSpPr>
        <p:spPr>
          <a:xfrm>
            <a:off x="0" y="0"/>
            <a:ext cx="12188952" cy="310896"/>
          </a:xfrm>
          <a:prstGeom prst="rect">
            <a:avLst/>
          </a:prstGeom>
          <a:solidFill>
            <a:srgbClr val="12263A"/>
          </a:solidFill>
          <a:ln w="12700">
            <a:solidFill>
              <a:srgbClr val="0B1220">
                <a:alpha val="0"/>
              </a:srgbClr>
            </a:solidFill>
            <a:prstDash val="solid"/>
          </a:ln>
        </p:spPr>
      </p:sp>
      <p:sp>
        <p:nvSpPr>
          <p:cNvPr id="3" name="Text 1"/>
          <p:cNvSpPr/>
          <p:nvPr/>
        </p:nvSpPr>
        <p:spPr>
          <a:xfrm>
            <a:off x="457200" y="82296"/>
            <a:ext cx="3108960" cy="146304"/>
          </a:xfrm>
          <a:prstGeom prst="rect">
            <a:avLst/>
          </a:prstGeom>
          <a:noFill/>
          <a:ln/>
        </p:spPr>
        <p:txBody>
          <a:bodyPr wrap="square" lIns="0" tIns="0" rIns="0" bIns="0" rtlCol="0" anchor="ctr"/>
          <a:lstStyle/>
          <a:p>
            <a:pPr indent="0" marL="0">
              <a:buNone/>
            </a:pPr>
            <a:r>
              <a:rPr lang="en-US" sz="1000" b="1" dirty="0">
                <a:solidFill>
                  <a:srgbClr val="D6E6F2"/>
                </a:solidFill>
                <a:latin typeface="Aptos" pitchFamily="34" charset="0"/>
                <a:ea typeface="Aptos" pitchFamily="34" charset="-122"/>
                <a:cs typeface="Aptos" pitchFamily="34" charset="-120"/>
              </a:rPr>
              <a:t>秒搭 · Slide 7</a:t>
            </a:r>
            <a:endParaRPr lang="en-US" sz="1000" dirty="0"/>
          </a:p>
        </p:txBody>
      </p:sp>
      <p:sp>
        <p:nvSpPr>
          <p:cNvPr id="4" name="Text 2"/>
          <p:cNvSpPr/>
          <p:nvPr/>
        </p:nvSpPr>
        <p:spPr>
          <a:xfrm>
            <a:off x="603504" y="658368"/>
            <a:ext cx="10607040" cy="658368"/>
          </a:xfrm>
          <a:prstGeom prst="rect">
            <a:avLst/>
          </a:prstGeom>
          <a:noFill/>
          <a:ln/>
        </p:spPr>
        <p:txBody>
          <a:bodyPr wrap="square" lIns="0" tIns="0" rIns="0" bIns="0" rtlCol="0" anchor="ctr"/>
          <a:lstStyle/>
          <a:p>
            <a:pPr indent="0" marL="0">
              <a:buNone/>
            </a:pPr>
            <a:r>
              <a:rPr lang="en-US" sz="2200" b="1" dirty="0">
                <a:solidFill>
                  <a:srgbClr val="11263B"/>
                </a:solidFill>
                <a:latin typeface="Aptos Display" pitchFamily="34" charset="0"/>
                <a:ea typeface="Aptos Display" pitchFamily="34" charset="-122"/>
                <a:cs typeface="Aptos Display" pitchFamily="34" charset="-120"/>
              </a:rPr>
              <a:t>7. Roadmap und nächste Entscheidungen</a:t>
            </a:r>
            <a:endParaRPr lang="en-US" sz="2200" dirty="0"/>
          </a:p>
        </p:txBody>
      </p:sp>
      <p:sp>
        <p:nvSpPr>
          <p:cNvPr id="5" name="Shape 3"/>
          <p:cNvSpPr/>
          <p:nvPr/>
        </p:nvSpPr>
        <p:spPr>
          <a:xfrm>
            <a:off x="585216" y="1481328"/>
            <a:ext cx="10991088" cy="4498848"/>
          </a:xfrm>
          <a:prstGeom prst="roundRect">
            <a:avLst>
              <a:gd name="adj" fmla="val 1626"/>
            </a:avLst>
          </a:prstGeom>
          <a:solidFill>
            <a:srgbClr val="FFFFFF"/>
          </a:solidFill>
          <a:ln w="12700">
            <a:solidFill>
              <a:srgbClr val="D7E6F1"/>
            </a:solidFill>
            <a:prstDash val="solid"/>
          </a:ln>
          <a:effectLst>
            <a:outerShdw sx="100000" sy="100000" kx="0" ky="0" algn="bl" rotWithShape="0" blurRad="12700" dist="12700" dir="2700000">
              <a:srgbClr val="B8C7D4">
                <a:alpha val="12000"/>
              </a:srgbClr>
            </a:outerShdw>
          </a:effectLst>
        </p:spPr>
      </p:sp>
      <p:sp>
        <p:nvSpPr>
          <p:cNvPr id="6" name="Text 4"/>
          <p:cNvSpPr/>
          <p:nvPr/>
        </p:nvSpPr>
        <p:spPr>
          <a:xfrm>
            <a:off x="914400" y="1828800"/>
            <a:ext cx="9875520" cy="3566160"/>
          </a:xfrm>
          <a:prstGeom prst="rect">
            <a:avLst/>
          </a:prstGeom>
          <a:noFill/>
          <a:ln/>
        </p:spPr>
        <p:txBody>
          <a:bodyPr wrap="square" lIns="0" tIns="0" rIns="0" bIns="0" rtlCol="0" anchor="t"/>
          <a:lstStyle/>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0–3 Monate: Reifegradanalyse, Zielbild, Priorisierung der Top-Use-Cases</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3–9 Monate: Pilotierung in ausgewählten Kernprozessen mit messbaren KPIs</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9–18 Monate: Skalierung erfolgreicher Lösungen auf weitere Bereiche</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Sofortentscheidung: Sponsor benennen und Transformationsstruktur aufsetzen</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Empfehlung: Mit 2–3 wirtschaftlich attraktiven Initiativen kontrolliert starten</a:t>
            </a:r>
            <a:endParaRPr lang="en-US" sz="1700" dirty="0"/>
          </a:p>
        </p:txBody>
      </p:sp>
      <p:sp>
        <p:nvSpPr>
          <p:cNvPr id="7" name="Text 5"/>
          <p:cNvSpPr/>
          <p:nvPr/>
        </p:nvSpPr>
        <p:spPr>
          <a:xfrm>
            <a:off x="877824" y="6144768"/>
            <a:ext cx="10149840" cy="256032"/>
          </a:xfrm>
          <a:prstGeom prst="rect">
            <a:avLst/>
          </a:prstGeom>
          <a:noFill/>
          <a:ln/>
        </p:spPr>
        <p:txBody>
          <a:bodyPr wrap="square" lIns="0" tIns="0" rIns="0" bIns="0" rtlCol="0" anchor="ctr"/>
          <a:lstStyle/>
          <a:p>
            <a:pPr indent="0" marL="0">
              <a:buNone/>
            </a:pPr>
            <a:r>
              <a:rPr lang="en-US" sz="900" i="1" dirty="0">
                <a:solidFill>
                  <a:srgbClr val="6A7F93"/>
                </a:solidFill>
                <a:latin typeface="Aptos" pitchFamily="34" charset="0"/>
                <a:ea typeface="Aptos" pitchFamily="34" charset="-122"/>
                <a:cs typeface="Aptos" pitchFamily="34" charset="-120"/>
              </a:rPr>
              <a:t>Die Schlussfolie übersetzt Strategie in konkrete Entscheidungen. Für das Management ist jetzt relevant: Wer übernimmt das Sponsoring, welche Initiativen starten zuerst, und wie wird Erfolg gemessen? Der empfohlene Weg ist ein kontrollierter, schrittweiser Rollout mit schnellen Lerneffekten und begrenztem Risiko.</a:t>
            </a:r>
            <a:endParaRPr lang="en-US" sz="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ptos Display"/>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8</Slides>
  <Notes>8</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8</vt:i4>
      </vt:variant>
    </vt:vector>
  </HeadingPairs>
  <TitlesOfParts>
    <vt:vector size="11" baseType="lpstr">
      <vt:lpstr>Arial</vt:lpstr>
      <vt:lpstr>Calibri</vt:lpstr>
      <vt:lpstr>Office Theme</vt:lpstr>
      <vt:lpstr>Slide 1</vt:lpstr>
      <vt:lpstr>Slide 2</vt:lpstr>
      <vt:lpstr>Slide 3</vt:lpstr>
      <vt:lpstr>Slide 4</vt:lpstr>
      <vt:lpstr>Slide 5</vt:lpstr>
      <vt:lpstr>Slide 6</vt:lpstr>
      <vt:lpstr>Slide 7</vt:lpstr>
      <vt:lpstr>Slide 8</vt:lpstr>
    </vt:vector>
  </TitlesOfParts>
  <Company>秒搭</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Management-Präsentation zur digitalen Transformation im Mittelstand</dc:title>
  <dc:subject>Ein belastbares Entscheidungsbild für die digitale Transformation im Mittelstand schaffen – mit Fokus auf Effizienz, Risikoabwägung, Prozessreife, Mitbestimmung und messbarem Nutzen.</dc:subject>
  <dc:creator>秒搭</dc:creator>
  <cp:lastModifiedBy>秒搭</cp:lastModifiedBy>
  <cp:revision>1</cp:revision>
  <dcterms:created xsi:type="dcterms:W3CDTF">2026-03-17T16:45:04Z</dcterms:created>
  <dcterms:modified xsi:type="dcterms:W3CDTF">2026-03-17T16:45:04Z</dcterms:modified>
</cp:coreProperties>
</file>